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499" r:id="rId2"/>
    <p:sldId id="2570" r:id="rId3"/>
    <p:sldId id="2511" r:id="rId4"/>
    <p:sldId id="2572" r:id="rId5"/>
    <p:sldId id="270" r:id="rId6"/>
    <p:sldId id="271" r:id="rId7"/>
    <p:sldId id="263" r:id="rId8"/>
    <p:sldId id="266" r:id="rId9"/>
    <p:sldId id="2495" r:id="rId10"/>
    <p:sldId id="2584" r:id="rId11"/>
    <p:sldId id="2560" r:id="rId12"/>
    <p:sldId id="2559" r:id="rId13"/>
    <p:sldId id="2586" r:id="rId14"/>
    <p:sldId id="2593" r:id="rId15"/>
    <p:sldId id="2580" r:id="rId16"/>
    <p:sldId id="335" r:id="rId17"/>
    <p:sldId id="2589" r:id="rId18"/>
    <p:sldId id="2592" r:id="rId19"/>
    <p:sldId id="2591" r:id="rId20"/>
    <p:sldId id="2594" r:id="rId21"/>
    <p:sldId id="256" r:id="rId22"/>
    <p:sldId id="2581" r:id="rId23"/>
    <p:sldId id="2590" r:id="rId24"/>
    <p:sldId id="2588" r:id="rId25"/>
    <p:sldId id="2552" r:id="rId26"/>
    <p:sldId id="2435" r:id="rId27"/>
    <p:sldId id="2562" r:id="rId28"/>
    <p:sldId id="2563" r:id="rId29"/>
    <p:sldId id="272" r:id="rId30"/>
    <p:sldId id="2564" r:id="rId31"/>
    <p:sldId id="2546" r:id="rId32"/>
    <p:sldId id="2565" r:id="rId33"/>
    <p:sldId id="2583" r:id="rId34"/>
    <p:sldId id="2517" r:id="rId35"/>
    <p:sldId id="2585" r:id="rId36"/>
    <p:sldId id="2567" r:id="rId37"/>
    <p:sldId id="633" r:id="rId38"/>
    <p:sldId id="634" r:id="rId39"/>
    <p:sldId id="252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FBF"/>
    <a:srgbClr val="C5EFE5"/>
    <a:srgbClr val="F5C5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08"/>
    <p:restoredTop sz="94678"/>
  </p:normalViewPr>
  <p:slideViewPr>
    <p:cSldViewPr snapToGrid="0">
      <p:cViewPr varScale="1">
        <p:scale>
          <a:sx n="85" d="100"/>
          <a:sy n="85" d="100"/>
        </p:scale>
        <p:origin x="1188" y="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ed.ac.uk\dst\shared\MVM\SMCMShared\AnneRowling\2.%20Research%20Trials%20Collaborations\3.%20Clinical%20Trials\MND%20SMART%20Trial%20Management\planning\Recruitment\Recruitment%20projections\recruitment_0101202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GB" b="1">
                <a:solidFill>
                  <a:schemeClr val="tx1"/>
                </a:solidFill>
              </a:rPr>
              <a:t>MND-SMART Recruitment</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9579173942169359E-2"/>
          <c:y val="0.17187813220244275"/>
          <c:w val="0.88973742298949032"/>
          <c:h val="0.55967106399759303"/>
        </c:manualLayout>
      </c:layout>
      <c:lineChart>
        <c:grouping val="standard"/>
        <c:varyColors val="0"/>
        <c:ser>
          <c:idx val="0"/>
          <c:order val="0"/>
          <c:spPr>
            <a:ln w="28575" cap="rnd">
              <a:solidFill>
                <a:schemeClr val="accent1"/>
              </a:solidFill>
              <a:round/>
            </a:ln>
            <a:effectLst/>
          </c:spPr>
          <c:marker>
            <c:symbol val="none"/>
          </c:marker>
          <c:cat>
            <c:strRef>
              <c:f>'Overall recruitment'!$A$4:$A$50</c:f>
              <c:strCache>
                <c:ptCount val="47"/>
                <c:pt idx="0">
                  <c:v>Feb 20</c:v>
                </c:pt>
                <c:pt idx="1">
                  <c:v>Mar 20</c:v>
                </c:pt>
                <c:pt idx="2">
                  <c:v>Apr 20</c:v>
                </c:pt>
                <c:pt idx="3">
                  <c:v>May 20</c:v>
                </c:pt>
                <c:pt idx="4">
                  <c:v>Jun 20</c:v>
                </c:pt>
                <c:pt idx="5">
                  <c:v>Jul 20</c:v>
                </c:pt>
                <c:pt idx="6">
                  <c:v>Aug 20</c:v>
                </c:pt>
                <c:pt idx="7">
                  <c:v>Sep 20</c:v>
                </c:pt>
                <c:pt idx="8">
                  <c:v>Oct 20</c:v>
                </c:pt>
                <c:pt idx="9">
                  <c:v>Nov 20</c:v>
                </c:pt>
                <c:pt idx="10">
                  <c:v>Dec 20</c:v>
                </c:pt>
                <c:pt idx="11">
                  <c:v>Jan 21</c:v>
                </c:pt>
                <c:pt idx="12">
                  <c:v>Feb 21</c:v>
                </c:pt>
                <c:pt idx="13">
                  <c:v>Mar 21</c:v>
                </c:pt>
                <c:pt idx="14">
                  <c:v>Apr 21</c:v>
                </c:pt>
                <c:pt idx="15">
                  <c:v>May 21</c:v>
                </c:pt>
                <c:pt idx="16">
                  <c:v>Jun 21</c:v>
                </c:pt>
                <c:pt idx="17">
                  <c:v>Jul 21</c:v>
                </c:pt>
                <c:pt idx="18">
                  <c:v>Aug 21</c:v>
                </c:pt>
                <c:pt idx="19">
                  <c:v>Sep 21</c:v>
                </c:pt>
                <c:pt idx="20">
                  <c:v>Oct 21</c:v>
                </c:pt>
                <c:pt idx="21">
                  <c:v>Nov 21</c:v>
                </c:pt>
                <c:pt idx="22">
                  <c:v>Dec 21</c:v>
                </c:pt>
                <c:pt idx="23">
                  <c:v>Jan 22</c:v>
                </c:pt>
                <c:pt idx="24">
                  <c:v>Feb 22</c:v>
                </c:pt>
                <c:pt idx="25">
                  <c:v>Mar 22</c:v>
                </c:pt>
                <c:pt idx="26">
                  <c:v>Apr 22</c:v>
                </c:pt>
                <c:pt idx="27">
                  <c:v>May 22</c:v>
                </c:pt>
                <c:pt idx="28">
                  <c:v>June 22</c:v>
                </c:pt>
                <c:pt idx="29">
                  <c:v>July 22</c:v>
                </c:pt>
                <c:pt idx="30">
                  <c:v>Aug 22</c:v>
                </c:pt>
                <c:pt idx="31">
                  <c:v>Sept 22</c:v>
                </c:pt>
                <c:pt idx="32">
                  <c:v>Oct 22</c:v>
                </c:pt>
                <c:pt idx="33">
                  <c:v>Nov 22</c:v>
                </c:pt>
                <c:pt idx="34">
                  <c:v>Dec 22</c:v>
                </c:pt>
                <c:pt idx="35">
                  <c:v>Jan 23</c:v>
                </c:pt>
                <c:pt idx="36">
                  <c:v>Feb 23</c:v>
                </c:pt>
                <c:pt idx="37">
                  <c:v>Mar 23</c:v>
                </c:pt>
                <c:pt idx="38">
                  <c:v>Apr 23</c:v>
                </c:pt>
                <c:pt idx="39">
                  <c:v>May 23</c:v>
                </c:pt>
                <c:pt idx="40">
                  <c:v>June 23</c:v>
                </c:pt>
                <c:pt idx="41">
                  <c:v>July 23</c:v>
                </c:pt>
                <c:pt idx="42">
                  <c:v>Aug 23</c:v>
                </c:pt>
                <c:pt idx="43">
                  <c:v>Sept 23</c:v>
                </c:pt>
                <c:pt idx="44">
                  <c:v>Oct 23</c:v>
                </c:pt>
                <c:pt idx="45">
                  <c:v>Nov 23</c:v>
                </c:pt>
                <c:pt idx="46">
                  <c:v>Dec 23</c:v>
                </c:pt>
              </c:strCache>
            </c:strRef>
          </c:cat>
          <c:val>
            <c:numRef>
              <c:f>'Overall recruitment'!$D$4:$D$50</c:f>
              <c:numCache>
                <c:formatCode>General</c:formatCode>
                <c:ptCount val="47"/>
                <c:pt idx="0">
                  <c:v>0</c:v>
                </c:pt>
                <c:pt idx="1">
                  <c:v>10</c:v>
                </c:pt>
                <c:pt idx="2">
                  <c:v>20</c:v>
                </c:pt>
                <c:pt idx="3">
                  <c:v>30</c:v>
                </c:pt>
                <c:pt idx="4">
                  <c:v>40</c:v>
                </c:pt>
                <c:pt idx="5">
                  <c:v>50</c:v>
                </c:pt>
                <c:pt idx="6">
                  <c:v>65</c:v>
                </c:pt>
                <c:pt idx="7">
                  <c:v>80</c:v>
                </c:pt>
                <c:pt idx="8">
                  <c:v>95</c:v>
                </c:pt>
                <c:pt idx="9">
                  <c:v>110</c:v>
                </c:pt>
                <c:pt idx="10">
                  <c:v>120</c:v>
                </c:pt>
                <c:pt idx="11">
                  <c:v>130</c:v>
                </c:pt>
                <c:pt idx="12">
                  <c:v>145</c:v>
                </c:pt>
                <c:pt idx="13">
                  <c:v>160</c:v>
                </c:pt>
                <c:pt idx="14">
                  <c:v>170</c:v>
                </c:pt>
                <c:pt idx="15">
                  <c:v>185</c:v>
                </c:pt>
                <c:pt idx="16">
                  <c:v>200</c:v>
                </c:pt>
                <c:pt idx="17">
                  <c:v>210</c:v>
                </c:pt>
                <c:pt idx="18">
                  <c:v>220</c:v>
                </c:pt>
                <c:pt idx="19">
                  <c:v>235</c:v>
                </c:pt>
                <c:pt idx="20">
                  <c:v>250</c:v>
                </c:pt>
                <c:pt idx="21">
                  <c:v>265</c:v>
                </c:pt>
                <c:pt idx="22">
                  <c:v>275</c:v>
                </c:pt>
                <c:pt idx="23">
                  <c:v>285</c:v>
                </c:pt>
                <c:pt idx="24">
                  <c:v>305</c:v>
                </c:pt>
                <c:pt idx="25">
                  <c:v>325</c:v>
                </c:pt>
                <c:pt idx="26">
                  <c:v>345</c:v>
                </c:pt>
                <c:pt idx="27">
                  <c:v>365</c:v>
                </c:pt>
                <c:pt idx="28">
                  <c:v>380</c:v>
                </c:pt>
                <c:pt idx="29">
                  <c:v>390</c:v>
                </c:pt>
                <c:pt idx="30">
                  <c:v>400</c:v>
                </c:pt>
                <c:pt idx="31">
                  <c:v>420</c:v>
                </c:pt>
                <c:pt idx="32">
                  <c:v>440</c:v>
                </c:pt>
                <c:pt idx="33">
                  <c:v>460</c:v>
                </c:pt>
                <c:pt idx="34">
                  <c:v>470</c:v>
                </c:pt>
                <c:pt idx="35">
                  <c:v>480</c:v>
                </c:pt>
                <c:pt idx="36">
                  <c:v>500</c:v>
                </c:pt>
                <c:pt idx="37">
                  <c:v>515</c:v>
                </c:pt>
                <c:pt idx="38">
                  <c:v>535</c:v>
                </c:pt>
                <c:pt idx="39">
                  <c:v>550</c:v>
                </c:pt>
                <c:pt idx="40">
                  <c:v>570</c:v>
                </c:pt>
                <c:pt idx="41">
                  <c:v>585</c:v>
                </c:pt>
                <c:pt idx="42">
                  <c:v>605</c:v>
                </c:pt>
                <c:pt idx="43">
                  <c:v>620</c:v>
                </c:pt>
                <c:pt idx="44">
                  <c:v>640</c:v>
                </c:pt>
                <c:pt idx="45">
                  <c:v>655</c:v>
                </c:pt>
                <c:pt idx="46">
                  <c:v>665</c:v>
                </c:pt>
              </c:numCache>
            </c:numRef>
          </c:val>
          <c:smooth val="0"/>
          <c:extLst>
            <c:ext xmlns:c16="http://schemas.microsoft.com/office/drawing/2014/chart" uri="{C3380CC4-5D6E-409C-BE32-E72D297353CC}">
              <c16:uniqueId val="{00000000-FA39-B847-B91B-A95C0AB376A6}"/>
            </c:ext>
          </c:extLst>
        </c:ser>
        <c:dLbls>
          <c:showLegendKey val="0"/>
          <c:showVal val="0"/>
          <c:showCatName val="0"/>
          <c:showSerName val="0"/>
          <c:showPercent val="0"/>
          <c:showBubbleSize val="0"/>
        </c:dLbls>
        <c:smooth val="0"/>
        <c:axId val="419610240"/>
        <c:axId val="419613848"/>
      </c:lineChart>
      <c:catAx>
        <c:axId val="419610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9613848"/>
        <c:crosses val="autoZero"/>
        <c:auto val="1"/>
        <c:lblAlgn val="ctr"/>
        <c:lblOffset val="100"/>
        <c:noMultiLvlLbl val="0"/>
      </c:catAx>
      <c:valAx>
        <c:axId val="419613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9610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D01059-B8C8-4A41-90D3-0D554945B950}" type="doc">
      <dgm:prSet loTypeId="urn:microsoft.com/office/officeart/2005/8/layout/vProcess5" loCatId="process" qsTypeId="urn:microsoft.com/office/officeart/2005/8/quickstyle/simple1" qsCatId="simple" csTypeId="urn:microsoft.com/office/officeart/2005/8/colors/accent1_1" csCatId="accent1" phldr="1"/>
      <dgm:spPr/>
      <dgm:t>
        <a:bodyPr/>
        <a:lstStyle/>
        <a:p>
          <a:endParaRPr lang="en-GB"/>
        </a:p>
      </dgm:t>
    </dgm:pt>
    <dgm:pt modelId="{60698EFF-D898-A848-9307-DE03577179DE}">
      <dgm:prSet custT="1"/>
      <dgm:spPr>
        <a:solidFill>
          <a:schemeClr val="accent6">
            <a:lumMod val="20000"/>
            <a:lumOff val="80000"/>
          </a:schemeClr>
        </a:solidFill>
        <a:ln>
          <a:solidFill>
            <a:srgbClr val="002060"/>
          </a:solidFill>
        </a:ln>
      </dgm:spPr>
      <dgm:t>
        <a:bodyPr/>
        <a:lstStyle/>
        <a:p>
          <a:r>
            <a:rPr lang="en-GB" sz="2400" b="0" i="0" baseline="0" dirty="0"/>
            <a:t>Only 1 licensed therapy in the UK: </a:t>
          </a:r>
          <a:r>
            <a:rPr lang="en-GB" sz="2400" b="0" i="0" baseline="0" dirty="0" err="1"/>
            <a:t>riluzole</a:t>
          </a:r>
          <a:r>
            <a:rPr lang="en-GB" sz="2400" b="0" i="0" baseline="0" dirty="0"/>
            <a:t> - approved 1995 </a:t>
          </a:r>
        </a:p>
        <a:p>
          <a:r>
            <a:rPr lang="en-GB" sz="2400" b="0" i="0" baseline="0" dirty="0"/>
            <a:t>Prolongs life by 2-3 months</a:t>
          </a:r>
          <a:endParaRPr lang="en-GB" sz="2400" b="0" dirty="0"/>
        </a:p>
      </dgm:t>
    </dgm:pt>
    <dgm:pt modelId="{AB0F8DD4-BD6D-C043-B11F-0FBCA77107D9}" type="parTrans" cxnId="{7F9B2652-EBF0-C64A-87D5-A60C31FA6D25}">
      <dgm:prSet/>
      <dgm:spPr/>
      <dgm:t>
        <a:bodyPr/>
        <a:lstStyle/>
        <a:p>
          <a:endParaRPr lang="en-GB" sz="2400" b="1"/>
        </a:p>
      </dgm:t>
    </dgm:pt>
    <dgm:pt modelId="{5FC3E623-319C-A246-838C-D4650BC3D4CA}" type="sibTrans" cxnId="{7F9B2652-EBF0-C64A-87D5-A60C31FA6D25}">
      <dgm:prSet custT="1"/>
      <dgm:spPr>
        <a:solidFill>
          <a:schemeClr val="accent1">
            <a:lumMod val="60000"/>
            <a:lumOff val="40000"/>
            <a:alpha val="90000"/>
          </a:schemeClr>
        </a:solidFill>
        <a:ln>
          <a:solidFill>
            <a:srgbClr val="002060">
              <a:alpha val="90000"/>
            </a:srgbClr>
          </a:solidFill>
        </a:ln>
      </dgm:spPr>
      <dgm:t>
        <a:bodyPr/>
        <a:lstStyle/>
        <a:p>
          <a:endParaRPr lang="en-GB" sz="2400" b="1"/>
        </a:p>
      </dgm:t>
    </dgm:pt>
    <dgm:pt modelId="{154B76C3-DB6F-5B45-9DA3-13315E79768F}">
      <dgm:prSet custT="1"/>
      <dgm:spPr>
        <a:solidFill>
          <a:schemeClr val="accent6">
            <a:lumMod val="20000"/>
            <a:lumOff val="80000"/>
          </a:schemeClr>
        </a:solidFill>
        <a:ln>
          <a:solidFill>
            <a:schemeClr val="accent5">
              <a:lumMod val="50000"/>
            </a:schemeClr>
          </a:solidFill>
        </a:ln>
      </dgm:spPr>
      <dgm:t>
        <a:bodyPr/>
        <a:lstStyle/>
        <a:p>
          <a:r>
            <a:rPr lang="en-GB" sz="2400" b="0" i="0" baseline="0" dirty="0"/>
            <a:t>Over 125 trials have failed to identify new treatments </a:t>
          </a:r>
          <a:endParaRPr lang="en-GB" sz="2400" b="0" dirty="0"/>
        </a:p>
      </dgm:t>
    </dgm:pt>
    <dgm:pt modelId="{88EC6402-2164-6A4C-A9FA-6CD541CDA5C5}" type="parTrans" cxnId="{E129811F-8356-B549-8567-77CAAF406E0B}">
      <dgm:prSet/>
      <dgm:spPr/>
      <dgm:t>
        <a:bodyPr/>
        <a:lstStyle/>
        <a:p>
          <a:endParaRPr lang="en-GB" sz="2400" b="1"/>
        </a:p>
      </dgm:t>
    </dgm:pt>
    <dgm:pt modelId="{9EB85F37-A32B-6340-B879-5F0A5696176B}" type="sibTrans" cxnId="{E129811F-8356-B549-8567-77CAAF406E0B}">
      <dgm:prSet custT="1"/>
      <dgm:spPr>
        <a:solidFill>
          <a:schemeClr val="accent1">
            <a:lumMod val="60000"/>
            <a:lumOff val="40000"/>
            <a:alpha val="90000"/>
          </a:schemeClr>
        </a:solidFill>
        <a:ln>
          <a:solidFill>
            <a:srgbClr val="002060">
              <a:alpha val="90000"/>
            </a:srgbClr>
          </a:solidFill>
        </a:ln>
      </dgm:spPr>
      <dgm:t>
        <a:bodyPr/>
        <a:lstStyle/>
        <a:p>
          <a:endParaRPr lang="en-GB" sz="2400" b="1"/>
        </a:p>
      </dgm:t>
    </dgm:pt>
    <dgm:pt modelId="{A03FD47D-DDD6-DF4D-8A2A-5552CB454CAC}">
      <dgm:prSet custT="1"/>
      <dgm:spPr>
        <a:solidFill>
          <a:schemeClr val="accent6">
            <a:lumMod val="20000"/>
            <a:lumOff val="80000"/>
          </a:schemeClr>
        </a:solidFill>
        <a:ln>
          <a:solidFill>
            <a:schemeClr val="accent5">
              <a:lumMod val="50000"/>
            </a:schemeClr>
          </a:solidFill>
        </a:ln>
      </dgm:spPr>
      <dgm:t>
        <a:bodyPr/>
        <a:lstStyle/>
        <a:p>
          <a:r>
            <a:rPr lang="en-GB" sz="2400" b="0" dirty="0"/>
            <a:t>&lt; 10% of people with MND participated in trials before 2020</a:t>
          </a:r>
        </a:p>
      </dgm:t>
    </dgm:pt>
    <dgm:pt modelId="{73B4C417-AE10-2243-AA54-299F31B34961}" type="parTrans" cxnId="{FD398BAD-EB15-7E44-A57A-211AD271CA1E}">
      <dgm:prSet/>
      <dgm:spPr/>
      <dgm:t>
        <a:bodyPr/>
        <a:lstStyle/>
        <a:p>
          <a:endParaRPr lang="en-GB" sz="2400" b="1"/>
        </a:p>
      </dgm:t>
    </dgm:pt>
    <dgm:pt modelId="{6A88040A-9756-0545-9DE9-D62493C0E4F6}" type="sibTrans" cxnId="{FD398BAD-EB15-7E44-A57A-211AD271CA1E}">
      <dgm:prSet custT="1"/>
      <dgm:spPr>
        <a:solidFill>
          <a:schemeClr val="accent1">
            <a:lumMod val="60000"/>
            <a:lumOff val="40000"/>
            <a:alpha val="90000"/>
          </a:schemeClr>
        </a:solidFill>
        <a:ln>
          <a:solidFill>
            <a:srgbClr val="002060">
              <a:alpha val="90000"/>
            </a:srgbClr>
          </a:solidFill>
        </a:ln>
      </dgm:spPr>
      <dgm:t>
        <a:bodyPr/>
        <a:lstStyle/>
        <a:p>
          <a:endParaRPr lang="en-GB" sz="2400" b="1"/>
        </a:p>
      </dgm:t>
    </dgm:pt>
    <dgm:pt modelId="{32BDA7F3-404D-464D-A1FE-5940184B91B8}">
      <dgm:prSet custT="1"/>
      <dgm:spPr>
        <a:solidFill>
          <a:schemeClr val="accent6">
            <a:lumMod val="20000"/>
            <a:lumOff val="80000"/>
          </a:schemeClr>
        </a:solidFill>
        <a:ln>
          <a:solidFill>
            <a:schemeClr val="accent5">
              <a:lumMod val="50000"/>
            </a:schemeClr>
          </a:solidFill>
        </a:ln>
      </dgm:spPr>
      <dgm:t>
        <a:bodyPr/>
        <a:lstStyle/>
        <a:p>
          <a:r>
            <a:rPr lang="en-GB" sz="2400" b="1" dirty="0">
              <a:solidFill>
                <a:schemeClr val="tx1"/>
              </a:solidFill>
            </a:rPr>
            <a:t>Urgent need for: 1) Increased participation, </a:t>
          </a:r>
        </a:p>
        <a:p>
          <a:r>
            <a:rPr lang="en-GB" sz="2400" b="1" dirty="0">
              <a:solidFill>
                <a:schemeClr val="tx1"/>
              </a:solidFill>
            </a:rPr>
            <a:t>2) Innovation in drug selection, 3) Innovation in trial design</a:t>
          </a:r>
        </a:p>
      </dgm:t>
    </dgm:pt>
    <dgm:pt modelId="{16518BC6-C910-3A4F-8A1C-F71634110F3F}" type="parTrans" cxnId="{08A97D07-9907-FD45-8246-F1371FAE41DC}">
      <dgm:prSet/>
      <dgm:spPr/>
      <dgm:t>
        <a:bodyPr/>
        <a:lstStyle/>
        <a:p>
          <a:endParaRPr lang="en-GB" sz="2400" b="1"/>
        </a:p>
      </dgm:t>
    </dgm:pt>
    <dgm:pt modelId="{81EC8E4E-7E3C-0F4F-ACF4-DDF0D6FEB619}" type="sibTrans" cxnId="{08A97D07-9907-FD45-8246-F1371FAE41DC}">
      <dgm:prSet/>
      <dgm:spPr/>
      <dgm:t>
        <a:bodyPr/>
        <a:lstStyle/>
        <a:p>
          <a:endParaRPr lang="en-GB" sz="2400" b="1"/>
        </a:p>
      </dgm:t>
    </dgm:pt>
    <dgm:pt modelId="{2486E5B5-F7D2-3040-B9CC-DFB60ED1AE99}" type="pres">
      <dgm:prSet presAssocID="{FED01059-B8C8-4A41-90D3-0D554945B950}" presName="outerComposite" presStyleCnt="0">
        <dgm:presLayoutVars>
          <dgm:chMax val="5"/>
          <dgm:dir/>
          <dgm:resizeHandles val="exact"/>
        </dgm:presLayoutVars>
      </dgm:prSet>
      <dgm:spPr/>
    </dgm:pt>
    <dgm:pt modelId="{6C15200A-E311-3147-8849-09BF14F48C82}" type="pres">
      <dgm:prSet presAssocID="{FED01059-B8C8-4A41-90D3-0D554945B950}" presName="dummyMaxCanvas" presStyleCnt="0">
        <dgm:presLayoutVars/>
      </dgm:prSet>
      <dgm:spPr/>
    </dgm:pt>
    <dgm:pt modelId="{304C0BB1-18D9-344B-95A0-F0FA2F0B2AE8}" type="pres">
      <dgm:prSet presAssocID="{FED01059-B8C8-4A41-90D3-0D554945B950}" presName="FourNodes_1" presStyleLbl="node1" presStyleIdx="0" presStyleCnt="4">
        <dgm:presLayoutVars>
          <dgm:bulletEnabled val="1"/>
        </dgm:presLayoutVars>
      </dgm:prSet>
      <dgm:spPr/>
    </dgm:pt>
    <dgm:pt modelId="{A7A26D0B-73A4-9746-9042-1BD390FEB121}" type="pres">
      <dgm:prSet presAssocID="{FED01059-B8C8-4A41-90D3-0D554945B950}" presName="FourNodes_2" presStyleLbl="node1" presStyleIdx="1" presStyleCnt="4">
        <dgm:presLayoutVars>
          <dgm:bulletEnabled val="1"/>
        </dgm:presLayoutVars>
      </dgm:prSet>
      <dgm:spPr/>
    </dgm:pt>
    <dgm:pt modelId="{5815370C-CC37-B54E-BF9E-021C55CFC099}" type="pres">
      <dgm:prSet presAssocID="{FED01059-B8C8-4A41-90D3-0D554945B950}" presName="FourNodes_3" presStyleLbl="node1" presStyleIdx="2" presStyleCnt="4">
        <dgm:presLayoutVars>
          <dgm:bulletEnabled val="1"/>
        </dgm:presLayoutVars>
      </dgm:prSet>
      <dgm:spPr/>
    </dgm:pt>
    <dgm:pt modelId="{D3EADA7F-F9EB-464B-BFFA-FB6F2D6C2F8C}" type="pres">
      <dgm:prSet presAssocID="{FED01059-B8C8-4A41-90D3-0D554945B950}" presName="FourNodes_4" presStyleLbl="node1" presStyleIdx="3" presStyleCnt="4">
        <dgm:presLayoutVars>
          <dgm:bulletEnabled val="1"/>
        </dgm:presLayoutVars>
      </dgm:prSet>
      <dgm:spPr/>
    </dgm:pt>
    <dgm:pt modelId="{0E3EEAC1-43F5-1A4F-A3F7-C90608ACEFD7}" type="pres">
      <dgm:prSet presAssocID="{FED01059-B8C8-4A41-90D3-0D554945B950}" presName="FourConn_1-2" presStyleLbl="fgAccFollowNode1" presStyleIdx="0" presStyleCnt="3">
        <dgm:presLayoutVars>
          <dgm:bulletEnabled val="1"/>
        </dgm:presLayoutVars>
      </dgm:prSet>
      <dgm:spPr/>
    </dgm:pt>
    <dgm:pt modelId="{B150F5A8-3056-3B45-AE4D-4D81E6EE3C68}" type="pres">
      <dgm:prSet presAssocID="{FED01059-B8C8-4A41-90D3-0D554945B950}" presName="FourConn_2-3" presStyleLbl="fgAccFollowNode1" presStyleIdx="1" presStyleCnt="3">
        <dgm:presLayoutVars>
          <dgm:bulletEnabled val="1"/>
        </dgm:presLayoutVars>
      </dgm:prSet>
      <dgm:spPr/>
    </dgm:pt>
    <dgm:pt modelId="{BBB5A053-3B87-064D-A955-DB7BF983458F}" type="pres">
      <dgm:prSet presAssocID="{FED01059-B8C8-4A41-90D3-0D554945B950}" presName="FourConn_3-4" presStyleLbl="fgAccFollowNode1" presStyleIdx="2" presStyleCnt="3">
        <dgm:presLayoutVars>
          <dgm:bulletEnabled val="1"/>
        </dgm:presLayoutVars>
      </dgm:prSet>
      <dgm:spPr/>
    </dgm:pt>
    <dgm:pt modelId="{94172BC7-CFD3-144B-BF2C-8B0D71CF48A3}" type="pres">
      <dgm:prSet presAssocID="{FED01059-B8C8-4A41-90D3-0D554945B950}" presName="FourNodes_1_text" presStyleLbl="node1" presStyleIdx="3" presStyleCnt="4">
        <dgm:presLayoutVars>
          <dgm:bulletEnabled val="1"/>
        </dgm:presLayoutVars>
      </dgm:prSet>
      <dgm:spPr/>
    </dgm:pt>
    <dgm:pt modelId="{554101FF-0CCF-5D41-80E1-551033B93F9C}" type="pres">
      <dgm:prSet presAssocID="{FED01059-B8C8-4A41-90D3-0D554945B950}" presName="FourNodes_2_text" presStyleLbl="node1" presStyleIdx="3" presStyleCnt="4">
        <dgm:presLayoutVars>
          <dgm:bulletEnabled val="1"/>
        </dgm:presLayoutVars>
      </dgm:prSet>
      <dgm:spPr/>
    </dgm:pt>
    <dgm:pt modelId="{D4198F2A-183E-7B48-A5B8-1D423631203F}" type="pres">
      <dgm:prSet presAssocID="{FED01059-B8C8-4A41-90D3-0D554945B950}" presName="FourNodes_3_text" presStyleLbl="node1" presStyleIdx="3" presStyleCnt="4">
        <dgm:presLayoutVars>
          <dgm:bulletEnabled val="1"/>
        </dgm:presLayoutVars>
      </dgm:prSet>
      <dgm:spPr/>
    </dgm:pt>
    <dgm:pt modelId="{51854801-F6AB-9C4A-BB65-5949BA1E0307}" type="pres">
      <dgm:prSet presAssocID="{FED01059-B8C8-4A41-90D3-0D554945B950}" presName="FourNodes_4_text" presStyleLbl="node1" presStyleIdx="3" presStyleCnt="4">
        <dgm:presLayoutVars>
          <dgm:bulletEnabled val="1"/>
        </dgm:presLayoutVars>
      </dgm:prSet>
      <dgm:spPr/>
    </dgm:pt>
  </dgm:ptLst>
  <dgm:cxnLst>
    <dgm:cxn modelId="{44650503-1F37-9749-9F06-5081420F7CB1}" type="presOf" srcId="{A03FD47D-DDD6-DF4D-8A2A-5552CB454CAC}" destId="{5815370C-CC37-B54E-BF9E-021C55CFC099}" srcOrd="0" destOrd="0" presId="urn:microsoft.com/office/officeart/2005/8/layout/vProcess5"/>
    <dgm:cxn modelId="{08A97D07-9907-FD45-8246-F1371FAE41DC}" srcId="{FED01059-B8C8-4A41-90D3-0D554945B950}" destId="{32BDA7F3-404D-464D-A1FE-5940184B91B8}" srcOrd="3" destOrd="0" parTransId="{16518BC6-C910-3A4F-8A1C-F71634110F3F}" sibTransId="{81EC8E4E-7E3C-0F4F-ACF4-DDF0D6FEB619}"/>
    <dgm:cxn modelId="{E129811F-8356-B549-8567-77CAAF406E0B}" srcId="{FED01059-B8C8-4A41-90D3-0D554945B950}" destId="{154B76C3-DB6F-5B45-9DA3-13315E79768F}" srcOrd="1" destOrd="0" parTransId="{88EC6402-2164-6A4C-A9FA-6CD541CDA5C5}" sibTransId="{9EB85F37-A32B-6340-B879-5F0A5696176B}"/>
    <dgm:cxn modelId="{B131AF23-52BC-6246-902F-63AEC76DED40}" type="presOf" srcId="{6A88040A-9756-0545-9DE9-D62493C0E4F6}" destId="{BBB5A053-3B87-064D-A955-DB7BF983458F}" srcOrd="0" destOrd="0" presId="urn:microsoft.com/office/officeart/2005/8/layout/vProcess5"/>
    <dgm:cxn modelId="{24D7675F-1AEA-524A-95C8-25195D42F6E9}" type="presOf" srcId="{A03FD47D-DDD6-DF4D-8A2A-5552CB454CAC}" destId="{D4198F2A-183E-7B48-A5B8-1D423631203F}" srcOrd="1" destOrd="0" presId="urn:microsoft.com/office/officeart/2005/8/layout/vProcess5"/>
    <dgm:cxn modelId="{6255F249-AB2D-4A4B-916C-6268BAE08CAF}" type="presOf" srcId="{32BDA7F3-404D-464D-A1FE-5940184B91B8}" destId="{D3EADA7F-F9EB-464B-BFFA-FB6F2D6C2F8C}" srcOrd="0" destOrd="0" presId="urn:microsoft.com/office/officeart/2005/8/layout/vProcess5"/>
    <dgm:cxn modelId="{7F9B2652-EBF0-C64A-87D5-A60C31FA6D25}" srcId="{FED01059-B8C8-4A41-90D3-0D554945B950}" destId="{60698EFF-D898-A848-9307-DE03577179DE}" srcOrd="0" destOrd="0" parTransId="{AB0F8DD4-BD6D-C043-B11F-0FBCA77107D9}" sibTransId="{5FC3E623-319C-A246-838C-D4650BC3D4CA}"/>
    <dgm:cxn modelId="{87F26055-4990-0A43-87A2-2178AAFD9201}" type="presOf" srcId="{154B76C3-DB6F-5B45-9DA3-13315E79768F}" destId="{A7A26D0B-73A4-9746-9042-1BD390FEB121}" srcOrd="0" destOrd="0" presId="urn:microsoft.com/office/officeart/2005/8/layout/vProcess5"/>
    <dgm:cxn modelId="{9EFC777E-C89D-9642-A931-D2472C9765E1}" type="presOf" srcId="{9EB85F37-A32B-6340-B879-5F0A5696176B}" destId="{B150F5A8-3056-3B45-AE4D-4D81E6EE3C68}" srcOrd="0" destOrd="0" presId="urn:microsoft.com/office/officeart/2005/8/layout/vProcess5"/>
    <dgm:cxn modelId="{37AA7C89-7AFB-0B4D-A127-D827D1CAE133}" type="presOf" srcId="{60698EFF-D898-A848-9307-DE03577179DE}" destId="{94172BC7-CFD3-144B-BF2C-8B0D71CF48A3}" srcOrd="1" destOrd="0" presId="urn:microsoft.com/office/officeart/2005/8/layout/vProcess5"/>
    <dgm:cxn modelId="{A7C60698-317A-0749-A218-FE6ACA415BE9}" type="presOf" srcId="{5FC3E623-319C-A246-838C-D4650BC3D4CA}" destId="{0E3EEAC1-43F5-1A4F-A3F7-C90608ACEFD7}" srcOrd="0" destOrd="0" presId="urn:microsoft.com/office/officeart/2005/8/layout/vProcess5"/>
    <dgm:cxn modelId="{C94B45A6-C4CF-2247-8A07-1B823C2CF80D}" type="presOf" srcId="{154B76C3-DB6F-5B45-9DA3-13315E79768F}" destId="{554101FF-0CCF-5D41-80E1-551033B93F9C}" srcOrd="1" destOrd="0" presId="urn:microsoft.com/office/officeart/2005/8/layout/vProcess5"/>
    <dgm:cxn modelId="{312F55A9-260B-2440-9517-EFB683257B04}" type="presOf" srcId="{32BDA7F3-404D-464D-A1FE-5940184B91B8}" destId="{51854801-F6AB-9C4A-BB65-5949BA1E0307}" srcOrd="1" destOrd="0" presId="urn:microsoft.com/office/officeart/2005/8/layout/vProcess5"/>
    <dgm:cxn modelId="{FD398BAD-EB15-7E44-A57A-211AD271CA1E}" srcId="{FED01059-B8C8-4A41-90D3-0D554945B950}" destId="{A03FD47D-DDD6-DF4D-8A2A-5552CB454CAC}" srcOrd="2" destOrd="0" parTransId="{73B4C417-AE10-2243-AA54-299F31B34961}" sibTransId="{6A88040A-9756-0545-9DE9-D62493C0E4F6}"/>
    <dgm:cxn modelId="{EED8FFDD-F3F5-9748-A7D2-BEA73A091F7D}" type="presOf" srcId="{FED01059-B8C8-4A41-90D3-0D554945B950}" destId="{2486E5B5-F7D2-3040-B9CC-DFB60ED1AE99}" srcOrd="0" destOrd="0" presId="urn:microsoft.com/office/officeart/2005/8/layout/vProcess5"/>
    <dgm:cxn modelId="{A18E45FA-9BB4-674D-A093-9C537ADD0E22}" type="presOf" srcId="{60698EFF-D898-A848-9307-DE03577179DE}" destId="{304C0BB1-18D9-344B-95A0-F0FA2F0B2AE8}" srcOrd="0" destOrd="0" presId="urn:microsoft.com/office/officeart/2005/8/layout/vProcess5"/>
    <dgm:cxn modelId="{A6ECDF00-6F8E-DB48-A2C3-215A3C414DE1}" type="presParOf" srcId="{2486E5B5-F7D2-3040-B9CC-DFB60ED1AE99}" destId="{6C15200A-E311-3147-8849-09BF14F48C82}" srcOrd="0" destOrd="0" presId="urn:microsoft.com/office/officeart/2005/8/layout/vProcess5"/>
    <dgm:cxn modelId="{E255384D-671B-E841-9D92-5A34BCE54620}" type="presParOf" srcId="{2486E5B5-F7D2-3040-B9CC-DFB60ED1AE99}" destId="{304C0BB1-18D9-344B-95A0-F0FA2F0B2AE8}" srcOrd="1" destOrd="0" presId="urn:microsoft.com/office/officeart/2005/8/layout/vProcess5"/>
    <dgm:cxn modelId="{3AE36A98-C7B7-7548-BD15-004B1248E573}" type="presParOf" srcId="{2486E5B5-F7D2-3040-B9CC-DFB60ED1AE99}" destId="{A7A26D0B-73A4-9746-9042-1BD390FEB121}" srcOrd="2" destOrd="0" presId="urn:microsoft.com/office/officeart/2005/8/layout/vProcess5"/>
    <dgm:cxn modelId="{FF4E74C0-D395-2C45-B365-53EC67658E39}" type="presParOf" srcId="{2486E5B5-F7D2-3040-B9CC-DFB60ED1AE99}" destId="{5815370C-CC37-B54E-BF9E-021C55CFC099}" srcOrd="3" destOrd="0" presId="urn:microsoft.com/office/officeart/2005/8/layout/vProcess5"/>
    <dgm:cxn modelId="{CC080727-9A04-ED40-BC01-7A2BEA493B68}" type="presParOf" srcId="{2486E5B5-F7D2-3040-B9CC-DFB60ED1AE99}" destId="{D3EADA7F-F9EB-464B-BFFA-FB6F2D6C2F8C}" srcOrd="4" destOrd="0" presId="urn:microsoft.com/office/officeart/2005/8/layout/vProcess5"/>
    <dgm:cxn modelId="{4DD67190-849F-814C-9EC1-4C9D87D7C185}" type="presParOf" srcId="{2486E5B5-F7D2-3040-B9CC-DFB60ED1AE99}" destId="{0E3EEAC1-43F5-1A4F-A3F7-C90608ACEFD7}" srcOrd="5" destOrd="0" presId="urn:microsoft.com/office/officeart/2005/8/layout/vProcess5"/>
    <dgm:cxn modelId="{3270CABB-ACDA-3C43-B434-DFAB5D7BD3D6}" type="presParOf" srcId="{2486E5B5-F7D2-3040-B9CC-DFB60ED1AE99}" destId="{B150F5A8-3056-3B45-AE4D-4D81E6EE3C68}" srcOrd="6" destOrd="0" presId="urn:microsoft.com/office/officeart/2005/8/layout/vProcess5"/>
    <dgm:cxn modelId="{F49CCAC9-5409-114E-9530-3E8962AE7B23}" type="presParOf" srcId="{2486E5B5-F7D2-3040-B9CC-DFB60ED1AE99}" destId="{BBB5A053-3B87-064D-A955-DB7BF983458F}" srcOrd="7" destOrd="0" presId="urn:microsoft.com/office/officeart/2005/8/layout/vProcess5"/>
    <dgm:cxn modelId="{FEDECE0E-CD43-3940-B46E-CB08CE818E34}" type="presParOf" srcId="{2486E5B5-F7D2-3040-B9CC-DFB60ED1AE99}" destId="{94172BC7-CFD3-144B-BF2C-8B0D71CF48A3}" srcOrd="8" destOrd="0" presId="urn:microsoft.com/office/officeart/2005/8/layout/vProcess5"/>
    <dgm:cxn modelId="{934BAB62-2B3F-8D47-8102-6C8AAE9DD737}" type="presParOf" srcId="{2486E5B5-F7D2-3040-B9CC-DFB60ED1AE99}" destId="{554101FF-0CCF-5D41-80E1-551033B93F9C}" srcOrd="9" destOrd="0" presId="urn:microsoft.com/office/officeart/2005/8/layout/vProcess5"/>
    <dgm:cxn modelId="{7A3E2479-5D55-6946-8EA6-F84676300499}" type="presParOf" srcId="{2486E5B5-F7D2-3040-B9CC-DFB60ED1AE99}" destId="{D4198F2A-183E-7B48-A5B8-1D423631203F}" srcOrd="10" destOrd="0" presId="urn:microsoft.com/office/officeart/2005/8/layout/vProcess5"/>
    <dgm:cxn modelId="{0F3B50F6-DFFF-1043-9181-2B1694508CA3}" type="presParOf" srcId="{2486E5B5-F7D2-3040-B9CC-DFB60ED1AE99}" destId="{51854801-F6AB-9C4A-BB65-5949BA1E0307}" srcOrd="11" destOrd="0" presId="urn:microsoft.com/office/officeart/2005/8/layout/vProcess5"/>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23AA3A-19A2-459F-BC17-C3F46988EDA5}" type="doc">
      <dgm:prSet loTypeId="urn:microsoft.com/office/officeart/2005/8/layout/hProcess9" loCatId="process" qsTypeId="urn:microsoft.com/office/officeart/2005/8/quickstyle/simple1" qsCatId="simple" csTypeId="urn:microsoft.com/office/officeart/2005/8/colors/accent6_2" csCatId="accent6" phldr="1"/>
      <dgm:spPr/>
      <dgm:t>
        <a:bodyPr/>
        <a:lstStyle/>
        <a:p>
          <a:endParaRPr lang="en-GB"/>
        </a:p>
      </dgm:t>
    </dgm:pt>
    <dgm:pt modelId="{B3B2DC8D-A58E-49AE-AA19-E4C974A87E7D}">
      <dgm:prSet custT="1"/>
      <dgm:spPr/>
      <dgm:t>
        <a:bodyPr/>
        <a:lstStyle/>
        <a:p>
          <a:pPr rtl="0"/>
          <a:r>
            <a:rPr lang="en-GB" sz="1400" b="1"/>
            <a:t>Ongoing comprehensive monitoring of </a:t>
          </a:r>
          <a:r>
            <a:rPr lang="en-GB" sz="1400" b="1" err="1"/>
            <a:t>pwMND</a:t>
          </a:r>
          <a:endParaRPr lang="en-GB" sz="1400"/>
        </a:p>
      </dgm:t>
    </dgm:pt>
    <dgm:pt modelId="{C857B30B-C04B-4320-8118-F9F79F770767}" type="parTrans" cxnId="{8D325F2F-80E0-4C7D-B3AB-195378929F60}">
      <dgm:prSet/>
      <dgm:spPr/>
      <dgm:t>
        <a:bodyPr/>
        <a:lstStyle/>
        <a:p>
          <a:endParaRPr lang="en-GB" sz="1400"/>
        </a:p>
      </dgm:t>
    </dgm:pt>
    <dgm:pt modelId="{8E69EA6B-758F-409A-AE21-E82F8286B6D8}" type="sibTrans" cxnId="{8D325F2F-80E0-4C7D-B3AB-195378929F60}">
      <dgm:prSet/>
      <dgm:spPr/>
      <dgm:t>
        <a:bodyPr/>
        <a:lstStyle/>
        <a:p>
          <a:endParaRPr lang="en-GB" sz="1400"/>
        </a:p>
      </dgm:t>
    </dgm:pt>
    <dgm:pt modelId="{81B96CA7-2E2E-4E1D-9FDC-F2A7CC2C43B1}">
      <dgm:prSet custT="1"/>
      <dgm:spPr/>
      <dgm:t>
        <a:bodyPr/>
        <a:lstStyle/>
        <a:p>
          <a:pPr rtl="0"/>
          <a:r>
            <a:rPr lang="en-US" sz="1400" b="1"/>
            <a:t>High level of case ascertainment &amp; patient participation</a:t>
          </a:r>
          <a:endParaRPr lang="en-GB" sz="1400" b="1"/>
        </a:p>
      </dgm:t>
    </dgm:pt>
    <dgm:pt modelId="{247A6687-E4A9-4646-B450-5949804DA0A0}" type="parTrans" cxnId="{CC546091-60C2-4BF7-9DDB-C63C33D47531}">
      <dgm:prSet/>
      <dgm:spPr/>
      <dgm:t>
        <a:bodyPr/>
        <a:lstStyle/>
        <a:p>
          <a:endParaRPr lang="en-GB" sz="1400"/>
        </a:p>
      </dgm:t>
    </dgm:pt>
    <dgm:pt modelId="{BDD25620-6A9F-4E98-94DB-FF4F63BCF6C0}" type="sibTrans" cxnId="{CC546091-60C2-4BF7-9DDB-C63C33D47531}">
      <dgm:prSet/>
      <dgm:spPr/>
      <dgm:t>
        <a:bodyPr/>
        <a:lstStyle/>
        <a:p>
          <a:endParaRPr lang="en-GB" sz="1400"/>
        </a:p>
      </dgm:t>
    </dgm:pt>
    <dgm:pt modelId="{7EBF88BF-33A9-4D0E-BE8D-F4469C7113FE}">
      <dgm:prSet custT="1"/>
      <dgm:spPr/>
      <dgm:t>
        <a:bodyPr/>
        <a:lstStyle/>
        <a:p>
          <a:pPr rtl="0"/>
          <a:r>
            <a:rPr lang="en-US" sz="1400" b="1"/>
            <a:t>Comprehensive clinical annotation (digital data capture)</a:t>
          </a:r>
          <a:endParaRPr lang="en-GB" sz="1400" b="1"/>
        </a:p>
      </dgm:t>
    </dgm:pt>
    <dgm:pt modelId="{5B325E49-6431-4672-909D-66A125CB0576}" type="parTrans" cxnId="{A00F7C4F-2347-404D-BADE-EDADCE46DFE4}">
      <dgm:prSet/>
      <dgm:spPr/>
      <dgm:t>
        <a:bodyPr/>
        <a:lstStyle/>
        <a:p>
          <a:endParaRPr lang="en-GB" sz="1400"/>
        </a:p>
      </dgm:t>
    </dgm:pt>
    <dgm:pt modelId="{CA4E0672-4CD6-4510-A500-E68095E72466}" type="sibTrans" cxnId="{A00F7C4F-2347-404D-BADE-EDADCE46DFE4}">
      <dgm:prSet/>
      <dgm:spPr/>
      <dgm:t>
        <a:bodyPr/>
        <a:lstStyle/>
        <a:p>
          <a:endParaRPr lang="en-GB" sz="1400"/>
        </a:p>
      </dgm:t>
    </dgm:pt>
    <dgm:pt modelId="{646D79EC-B345-4DDA-9B00-DAD7BBAC3C05}">
      <dgm:prSet custT="1"/>
      <dgm:spPr/>
      <dgm:t>
        <a:bodyPr/>
        <a:lstStyle/>
        <a:p>
          <a:pPr rtl="0"/>
          <a:r>
            <a:rPr lang="en-US" sz="1400" b="1"/>
            <a:t>Tissue </a:t>
          </a:r>
          <a:r>
            <a:rPr lang="en-US" sz="1400" b="1" err="1"/>
            <a:t>BioResources</a:t>
          </a:r>
          <a:r>
            <a:rPr lang="en-US" sz="1400" b="1"/>
            <a:t> (DNA/Brain)</a:t>
          </a:r>
        </a:p>
      </dgm:t>
    </dgm:pt>
    <dgm:pt modelId="{1FA1759C-751B-42A4-8C80-834617E812C4}" type="parTrans" cxnId="{82B74904-494A-454B-9D4C-EBE0544BA287}">
      <dgm:prSet/>
      <dgm:spPr/>
      <dgm:t>
        <a:bodyPr/>
        <a:lstStyle/>
        <a:p>
          <a:endParaRPr lang="en-GB" sz="1400"/>
        </a:p>
      </dgm:t>
    </dgm:pt>
    <dgm:pt modelId="{2B608A99-47C6-45AD-BEFC-723481AF2266}" type="sibTrans" cxnId="{82B74904-494A-454B-9D4C-EBE0544BA287}">
      <dgm:prSet/>
      <dgm:spPr/>
      <dgm:t>
        <a:bodyPr/>
        <a:lstStyle/>
        <a:p>
          <a:endParaRPr lang="en-GB" sz="1400"/>
        </a:p>
      </dgm:t>
    </dgm:pt>
    <dgm:pt modelId="{9694632F-6E37-4582-A9A4-4CC221B1E65B}">
      <dgm:prSet custT="1"/>
      <dgm:spPr/>
      <dgm:t>
        <a:bodyPr/>
        <a:lstStyle/>
        <a:p>
          <a:pPr rtl="0"/>
          <a:r>
            <a:rPr lang="en-US" sz="1400" b="1"/>
            <a:t>Delivering  observational and therapeutic clinical trials</a:t>
          </a:r>
          <a:endParaRPr lang="en-GB" sz="1400" b="1"/>
        </a:p>
      </dgm:t>
    </dgm:pt>
    <dgm:pt modelId="{3F89E2B3-E8A2-47DC-8203-11796F6F9D50}" type="parTrans" cxnId="{4A0BE3D2-C6C5-4FC6-BB0A-BA946A5B7674}">
      <dgm:prSet/>
      <dgm:spPr/>
      <dgm:t>
        <a:bodyPr/>
        <a:lstStyle/>
        <a:p>
          <a:endParaRPr lang="en-GB" sz="1400"/>
        </a:p>
      </dgm:t>
    </dgm:pt>
    <dgm:pt modelId="{BDBCAA21-000F-49C6-BF36-DFDC435EEB1F}" type="sibTrans" cxnId="{4A0BE3D2-C6C5-4FC6-BB0A-BA946A5B7674}">
      <dgm:prSet/>
      <dgm:spPr/>
      <dgm:t>
        <a:bodyPr/>
        <a:lstStyle/>
        <a:p>
          <a:endParaRPr lang="en-GB" sz="1400"/>
        </a:p>
      </dgm:t>
    </dgm:pt>
    <dgm:pt modelId="{72ADB7F5-79A2-42D8-8C38-D3626880C8A2}" type="pres">
      <dgm:prSet presAssocID="{8223AA3A-19A2-459F-BC17-C3F46988EDA5}" presName="CompostProcess" presStyleCnt="0">
        <dgm:presLayoutVars>
          <dgm:dir/>
          <dgm:resizeHandles val="exact"/>
        </dgm:presLayoutVars>
      </dgm:prSet>
      <dgm:spPr/>
    </dgm:pt>
    <dgm:pt modelId="{630C6950-57B6-4959-99F8-660C7F8D191A}" type="pres">
      <dgm:prSet presAssocID="{8223AA3A-19A2-459F-BC17-C3F46988EDA5}" presName="arrow" presStyleLbl="bgShp" presStyleIdx="0" presStyleCnt="1" custLinFactNeighborX="340" custLinFactNeighborY="16331"/>
      <dgm:spPr/>
    </dgm:pt>
    <dgm:pt modelId="{DC9183FC-988C-4657-81D7-8561DDED1EAA}" type="pres">
      <dgm:prSet presAssocID="{8223AA3A-19A2-459F-BC17-C3F46988EDA5}" presName="linearProcess" presStyleCnt="0"/>
      <dgm:spPr/>
    </dgm:pt>
    <dgm:pt modelId="{2C8B17CC-72C9-41EB-BCC0-B2871055D654}" type="pres">
      <dgm:prSet presAssocID="{B3B2DC8D-A58E-49AE-AA19-E4C974A87E7D}" presName="textNode" presStyleLbl="node1" presStyleIdx="0" presStyleCnt="5">
        <dgm:presLayoutVars>
          <dgm:bulletEnabled val="1"/>
        </dgm:presLayoutVars>
      </dgm:prSet>
      <dgm:spPr/>
    </dgm:pt>
    <dgm:pt modelId="{0A2CD058-793B-4420-9B3F-27ADD095125C}" type="pres">
      <dgm:prSet presAssocID="{8E69EA6B-758F-409A-AE21-E82F8286B6D8}" presName="sibTrans" presStyleCnt="0"/>
      <dgm:spPr/>
    </dgm:pt>
    <dgm:pt modelId="{077FA95B-18A3-4A51-9395-F1BEC571EB4D}" type="pres">
      <dgm:prSet presAssocID="{81B96CA7-2E2E-4E1D-9FDC-F2A7CC2C43B1}" presName="textNode" presStyleLbl="node1" presStyleIdx="1" presStyleCnt="5">
        <dgm:presLayoutVars>
          <dgm:bulletEnabled val="1"/>
        </dgm:presLayoutVars>
      </dgm:prSet>
      <dgm:spPr/>
    </dgm:pt>
    <dgm:pt modelId="{8F72C95B-DE3D-4FD1-98B9-12057AD73E4D}" type="pres">
      <dgm:prSet presAssocID="{BDD25620-6A9F-4E98-94DB-FF4F63BCF6C0}" presName="sibTrans" presStyleCnt="0"/>
      <dgm:spPr/>
    </dgm:pt>
    <dgm:pt modelId="{F6CC73CB-FA6F-480D-9A59-340D46DD6018}" type="pres">
      <dgm:prSet presAssocID="{7EBF88BF-33A9-4D0E-BE8D-F4469C7113FE}" presName="textNode" presStyleLbl="node1" presStyleIdx="2" presStyleCnt="5">
        <dgm:presLayoutVars>
          <dgm:bulletEnabled val="1"/>
        </dgm:presLayoutVars>
      </dgm:prSet>
      <dgm:spPr/>
    </dgm:pt>
    <dgm:pt modelId="{76101DF7-FCEE-4938-83FD-500974D17C27}" type="pres">
      <dgm:prSet presAssocID="{CA4E0672-4CD6-4510-A500-E68095E72466}" presName="sibTrans" presStyleCnt="0"/>
      <dgm:spPr/>
    </dgm:pt>
    <dgm:pt modelId="{7DD83FE5-421F-4206-A752-1DEC8166E2C0}" type="pres">
      <dgm:prSet presAssocID="{646D79EC-B345-4DDA-9B00-DAD7BBAC3C05}" presName="textNode" presStyleLbl="node1" presStyleIdx="3" presStyleCnt="5">
        <dgm:presLayoutVars>
          <dgm:bulletEnabled val="1"/>
        </dgm:presLayoutVars>
      </dgm:prSet>
      <dgm:spPr/>
    </dgm:pt>
    <dgm:pt modelId="{EBF43170-73AB-4BA3-B3D1-684956E4A86B}" type="pres">
      <dgm:prSet presAssocID="{2B608A99-47C6-45AD-BEFC-723481AF2266}" presName="sibTrans" presStyleCnt="0"/>
      <dgm:spPr/>
    </dgm:pt>
    <dgm:pt modelId="{3ABB236A-EC49-4D35-9361-B7C39DF0E0B8}" type="pres">
      <dgm:prSet presAssocID="{9694632F-6E37-4582-A9A4-4CC221B1E65B}" presName="textNode" presStyleLbl="node1" presStyleIdx="4" presStyleCnt="5">
        <dgm:presLayoutVars>
          <dgm:bulletEnabled val="1"/>
        </dgm:presLayoutVars>
      </dgm:prSet>
      <dgm:spPr/>
    </dgm:pt>
  </dgm:ptLst>
  <dgm:cxnLst>
    <dgm:cxn modelId="{82B74904-494A-454B-9D4C-EBE0544BA287}" srcId="{8223AA3A-19A2-459F-BC17-C3F46988EDA5}" destId="{646D79EC-B345-4DDA-9B00-DAD7BBAC3C05}" srcOrd="3" destOrd="0" parTransId="{1FA1759C-751B-42A4-8C80-834617E812C4}" sibTransId="{2B608A99-47C6-45AD-BEFC-723481AF2266}"/>
    <dgm:cxn modelId="{8D325F2F-80E0-4C7D-B3AB-195378929F60}" srcId="{8223AA3A-19A2-459F-BC17-C3F46988EDA5}" destId="{B3B2DC8D-A58E-49AE-AA19-E4C974A87E7D}" srcOrd="0" destOrd="0" parTransId="{C857B30B-C04B-4320-8118-F9F79F770767}" sibTransId="{8E69EA6B-758F-409A-AE21-E82F8286B6D8}"/>
    <dgm:cxn modelId="{5B4B9E32-F8C2-4065-B670-61C32577CFAD}" type="presOf" srcId="{9694632F-6E37-4582-A9A4-4CC221B1E65B}" destId="{3ABB236A-EC49-4D35-9361-B7C39DF0E0B8}" srcOrd="0" destOrd="0" presId="urn:microsoft.com/office/officeart/2005/8/layout/hProcess9"/>
    <dgm:cxn modelId="{7ED4033B-B277-4804-9EE6-BF7AF8EE61ED}" type="presOf" srcId="{81B96CA7-2E2E-4E1D-9FDC-F2A7CC2C43B1}" destId="{077FA95B-18A3-4A51-9395-F1BEC571EB4D}" srcOrd="0" destOrd="0" presId="urn:microsoft.com/office/officeart/2005/8/layout/hProcess9"/>
    <dgm:cxn modelId="{ECE5EF41-CEE4-4A98-B00D-D7511DEC2F1C}" type="presOf" srcId="{7EBF88BF-33A9-4D0E-BE8D-F4469C7113FE}" destId="{F6CC73CB-FA6F-480D-9A59-340D46DD6018}" srcOrd="0" destOrd="0" presId="urn:microsoft.com/office/officeart/2005/8/layout/hProcess9"/>
    <dgm:cxn modelId="{A00F7C4F-2347-404D-BADE-EDADCE46DFE4}" srcId="{8223AA3A-19A2-459F-BC17-C3F46988EDA5}" destId="{7EBF88BF-33A9-4D0E-BE8D-F4469C7113FE}" srcOrd="2" destOrd="0" parTransId="{5B325E49-6431-4672-909D-66A125CB0576}" sibTransId="{CA4E0672-4CD6-4510-A500-E68095E72466}"/>
    <dgm:cxn modelId="{CC546091-60C2-4BF7-9DDB-C63C33D47531}" srcId="{8223AA3A-19A2-459F-BC17-C3F46988EDA5}" destId="{81B96CA7-2E2E-4E1D-9FDC-F2A7CC2C43B1}" srcOrd="1" destOrd="0" parTransId="{247A6687-E4A9-4646-B450-5949804DA0A0}" sibTransId="{BDD25620-6A9F-4E98-94DB-FF4F63BCF6C0}"/>
    <dgm:cxn modelId="{7FC454CA-3A45-4B9B-8FE9-0AE5B35C0E03}" type="presOf" srcId="{8223AA3A-19A2-459F-BC17-C3F46988EDA5}" destId="{72ADB7F5-79A2-42D8-8C38-D3626880C8A2}" srcOrd="0" destOrd="0" presId="urn:microsoft.com/office/officeart/2005/8/layout/hProcess9"/>
    <dgm:cxn modelId="{4A0BE3D2-C6C5-4FC6-BB0A-BA946A5B7674}" srcId="{8223AA3A-19A2-459F-BC17-C3F46988EDA5}" destId="{9694632F-6E37-4582-A9A4-4CC221B1E65B}" srcOrd="4" destOrd="0" parTransId="{3F89E2B3-E8A2-47DC-8203-11796F6F9D50}" sibTransId="{BDBCAA21-000F-49C6-BF36-DFDC435EEB1F}"/>
    <dgm:cxn modelId="{0EE4CFD8-B4A9-4BA9-BE87-FCF92EBB6CF2}" type="presOf" srcId="{B3B2DC8D-A58E-49AE-AA19-E4C974A87E7D}" destId="{2C8B17CC-72C9-41EB-BCC0-B2871055D654}" srcOrd="0" destOrd="0" presId="urn:microsoft.com/office/officeart/2005/8/layout/hProcess9"/>
    <dgm:cxn modelId="{D3916BF3-2937-4167-9931-1898AA8C6906}" type="presOf" srcId="{646D79EC-B345-4DDA-9B00-DAD7BBAC3C05}" destId="{7DD83FE5-421F-4206-A752-1DEC8166E2C0}" srcOrd="0" destOrd="0" presId="urn:microsoft.com/office/officeart/2005/8/layout/hProcess9"/>
    <dgm:cxn modelId="{6BB085DD-441A-404D-9B96-574C235E246F}" type="presParOf" srcId="{72ADB7F5-79A2-42D8-8C38-D3626880C8A2}" destId="{630C6950-57B6-4959-99F8-660C7F8D191A}" srcOrd="0" destOrd="0" presId="urn:microsoft.com/office/officeart/2005/8/layout/hProcess9"/>
    <dgm:cxn modelId="{4676DA4E-1D43-4583-87A9-72D87BF86470}" type="presParOf" srcId="{72ADB7F5-79A2-42D8-8C38-D3626880C8A2}" destId="{DC9183FC-988C-4657-81D7-8561DDED1EAA}" srcOrd="1" destOrd="0" presId="urn:microsoft.com/office/officeart/2005/8/layout/hProcess9"/>
    <dgm:cxn modelId="{DB43E1C2-A9F9-4018-8C7E-455E8A066021}" type="presParOf" srcId="{DC9183FC-988C-4657-81D7-8561DDED1EAA}" destId="{2C8B17CC-72C9-41EB-BCC0-B2871055D654}" srcOrd="0" destOrd="0" presId="urn:microsoft.com/office/officeart/2005/8/layout/hProcess9"/>
    <dgm:cxn modelId="{B300505E-D2F6-4768-93B7-56D6BE8EEABE}" type="presParOf" srcId="{DC9183FC-988C-4657-81D7-8561DDED1EAA}" destId="{0A2CD058-793B-4420-9B3F-27ADD095125C}" srcOrd="1" destOrd="0" presId="urn:microsoft.com/office/officeart/2005/8/layout/hProcess9"/>
    <dgm:cxn modelId="{39B01732-94DA-44A9-852E-9237056F1CCC}" type="presParOf" srcId="{DC9183FC-988C-4657-81D7-8561DDED1EAA}" destId="{077FA95B-18A3-4A51-9395-F1BEC571EB4D}" srcOrd="2" destOrd="0" presId="urn:microsoft.com/office/officeart/2005/8/layout/hProcess9"/>
    <dgm:cxn modelId="{8E9AC22C-C67A-4BC1-B539-426D151FFF5D}" type="presParOf" srcId="{DC9183FC-988C-4657-81D7-8561DDED1EAA}" destId="{8F72C95B-DE3D-4FD1-98B9-12057AD73E4D}" srcOrd="3" destOrd="0" presId="urn:microsoft.com/office/officeart/2005/8/layout/hProcess9"/>
    <dgm:cxn modelId="{45724F81-9FB3-4519-A8EE-451CD1FABD7F}" type="presParOf" srcId="{DC9183FC-988C-4657-81D7-8561DDED1EAA}" destId="{F6CC73CB-FA6F-480D-9A59-340D46DD6018}" srcOrd="4" destOrd="0" presId="urn:microsoft.com/office/officeart/2005/8/layout/hProcess9"/>
    <dgm:cxn modelId="{4F6A24B2-A8DE-4F86-B2A7-21B635D04474}" type="presParOf" srcId="{DC9183FC-988C-4657-81D7-8561DDED1EAA}" destId="{76101DF7-FCEE-4938-83FD-500974D17C27}" srcOrd="5" destOrd="0" presId="urn:microsoft.com/office/officeart/2005/8/layout/hProcess9"/>
    <dgm:cxn modelId="{93B6D048-4BBA-45D1-A6EB-397886113A08}" type="presParOf" srcId="{DC9183FC-988C-4657-81D7-8561DDED1EAA}" destId="{7DD83FE5-421F-4206-A752-1DEC8166E2C0}" srcOrd="6" destOrd="0" presId="urn:microsoft.com/office/officeart/2005/8/layout/hProcess9"/>
    <dgm:cxn modelId="{BBDB6F46-DBF4-4E46-B394-599DA14224F4}" type="presParOf" srcId="{DC9183FC-988C-4657-81D7-8561DDED1EAA}" destId="{EBF43170-73AB-4BA3-B3D1-684956E4A86B}" srcOrd="7" destOrd="0" presId="urn:microsoft.com/office/officeart/2005/8/layout/hProcess9"/>
    <dgm:cxn modelId="{E18649AD-403F-46C1-9D08-103CFA6339A0}" type="presParOf" srcId="{DC9183FC-988C-4657-81D7-8561DDED1EAA}" destId="{3ABB236A-EC49-4D35-9361-B7C39DF0E0B8}"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4C0BB1-18D9-344B-95A0-F0FA2F0B2AE8}">
      <dsp:nvSpPr>
        <dsp:cNvPr id="0" name=""/>
        <dsp:cNvSpPr/>
      </dsp:nvSpPr>
      <dsp:spPr>
        <a:xfrm>
          <a:off x="0" y="0"/>
          <a:ext cx="9511688" cy="982516"/>
        </a:xfrm>
        <a:prstGeom prst="roundRect">
          <a:avLst>
            <a:gd name="adj" fmla="val 10000"/>
          </a:avLst>
        </a:prstGeom>
        <a:solidFill>
          <a:schemeClr val="accent6">
            <a:lumMod val="20000"/>
            <a:lumOff val="8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0" i="0" kern="1200" baseline="0" dirty="0"/>
            <a:t>Only 1 licensed therapy in the UK: </a:t>
          </a:r>
          <a:r>
            <a:rPr lang="en-GB" sz="2400" b="0" i="0" kern="1200" baseline="0" dirty="0" err="1"/>
            <a:t>riluzole</a:t>
          </a:r>
          <a:r>
            <a:rPr lang="en-GB" sz="2400" b="0" i="0" kern="1200" baseline="0" dirty="0"/>
            <a:t> - approved 1995 </a:t>
          </a:r>
        </a:p>
        <a:p>
          <a:pPr marL="0" lvl="0" indent="0" algn="l" defTabSz="1066800">
            <a:lnSpc>
              <a:spcPct val="90000"/>
            </a:lnSpc>
            <a:spcBef>
              <a:spcPct val="0"/>
            </a:spcBef>
            <a:spcAft>
              <a:spcPct val="35000"/>
            </a:spcAft>
            <a:buNone/>
          </a:pPr>
          <a:r>
            <a:rPr lang="en-GB" sz="2400" b="0" i="0" kern="1200" baseline="0" dirty="0"/>
            <a:t>Prolongs life by 2-3 months</a:t>
          </a:r>
          <a:endParaRPr lang="en-GB" sz="2400" b="0" kern="1200" dirty="0"/>
        </a:p>
      </dsp:txBody>
      <dsp:txXfrm>
        <a:off x="28777" y="28777"/>
        <a:ext cx="8368454" cy="924962"/>
      </dsp:txXfrm>
    </dsp:sp>
    <dsp:sp modelId="{A7A26D0B-73A4-9746-9042-1BD390FEB121}">
      <dsp:nvSpPr>
        <dsp:cNvPr id="0" name=""/>
        <dsp:cNvSpPr/>
      </dsp:nvSpPr>
      <dsp:spPr>
        <a:xfrm>
          <a:off x="796603" y="1161155"/>
          <a:ext cx="9511688" cy="982516"/>
        </a:xfrm>
        <a:prstGeom prst="roundRect">
          <a:avLst>
            <a:gd name="adj" fmla="val 10000"/>
          </a:avLst>
        </a:prstGeom>
        <a:solidFill>
          <a:schemeClr val="accent6">
            <a:lumMod val="20000"/>
            <a:lumOff val="80000"/>
          </a:schemeClr>
        </a:solidFill>
        <a:ln w="12700"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0" i="0" kern="1200" baseline="0" dirty="0"/>
            <a:t>Over 125 trials have failed to identify new treatments </a:t>
          </a:r>
          <a:endParaRPr lang="en-GB" sz="2400" b="0" kern="1200" dirty="0"/>
        </a:p>
      </dsp:txBody>
      <dsp:txXfrm>
        <a:off x="825380" y="1189932"/>
        <a:ext cx="8018895" cy="924962"/>
      </dsp:txXfrm>
    </dsp:sp>
    <dsp:sp modelId="{5815370C-CC37-B54E-BF9E-021C55CFC099}">
      <dsp:nvSpPr>
        <dsp:cNvPr id="0" name=""/>
        <dsp:cNvSpPr/>
      </dsp:nvSpPr>
      <dsp:spPr>
        <a:xfrm>
          <a:off x="1581318" y="2322311"/>
          <a:ext cx="9511688" cy="982516"/>
        </a:xfrm>
        <a:prstGeom prst="roundRect">
          <a:avLst>
            <a:gd name="adj" fmla="val 10000"/>
          </a:avLst>
        </a:prstGeom>
        <a:solidFill>
          <a:schemeClr val="accent6">
            <a:lumMod val="20000"/>
            <a:lumOff val="80000"/>
          </a:schemeClr>
        </a:solidFill>
        <a:ln w="12700"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0" kern="1200" dirty="0"/>
            <a:t>&lt; 10% of people with MND participated in trials before 2020</a:t>
          </a:r>
        </a:p>
      </dsp:txBody>
      <dsp:txXfrm>
        <a:off x="1610095" y="2351088"/>
        <a:ext cx="8030784" cy="924962"/>
      </dsp:txXfrm>
    </dsp:sp>
    <dsp:sp modelId="{D3EADA7F-F9EB-464B-BFFA-FB6F2D6C2F8C}">
      <dsp:nvSpPr>
        <dsp:cNvPr id="0" name=""/>
        <dsp:cNvSpPr/>
      </dsp:nvSpPr>
      <dsp:spPr>
        <a:xfrm>
          <a:off x="2377922" y="3483466"/>
          <a:ext cx="9511688" cy="982516"/>
        </a:xfrm>
        <a:prstGeom prst="roundRect">
          <a:avLst>
            <a:gd name="adj" fmla="val 10000"/>
          </a:avLst>
        </a:prstGeom>
        <a:solidFill>
          <a:schemeClr val="accent6">
            <a:lumMod val="20000"/>
            <a:lumOff val="80000"/>
          </a:schemeClr>
        </a:solidFill>
        <a:ln w="12700"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solidFill>
                <a:schemeClr val="tx1"/>
              </a:solidFill>
            </a:rPr>
            <a:t>Urgent need for: 1) Increased participation, </a:t>
          </a:r>
        </a:p>
        <a:p>
          <a:pPr marL="0" lvl="0" indent="0" algn="l" defTabSz="1066800">
            <a:lnSpc>
              <a:spcPct val="90000"/>
            </a:lnSpc>
            <a:spcBef>
              <a:spcPct val="0"/>
            </a:spcBef>
            <a:spcAft>
              <a:spcPct val="35000"/>
            </a:spcAft>
            <a:buNone/>
          </a:pPr>
          <a:r>
            <a:rPr lang="en-GB" sz="2400" b="1" kern="1200" dirty="0">
              <a:solidFill>
                <a:schemeClr val="tx1"/>
              </a:solidFill>
            </a:rPr>
            <a:t>2) Innovation in drug selection, 3) Innovation in trial design</a:t>
          </a:r>
        </a:p>
      </dsp:txBody>
      <dsp:txXfrm>
        <a:off x="2406699" y="3512243"/>
        <a:ext cx="8018895" cy="924962"/>
      </dsp:txXfrm>
    </dsp:sp>
    <dsp:sp modelId="{0E3EEAC1-43F5-1A4F-A3F7-C90608ACEFD7}">
      <dsp:nvSpPr>
        <dsp:cNvPr id="0" name=""/>
        <dsp:cNvSpPr/>
      </dsp:nvSpPr>
      <dsp:spPr>
        <a:xfrm>
          <a:off x="8873053" y="752518"/>
          <a:ext cx="638635" cy="638635"/>
        </a:xfrm>
        <a:prstGeom prst="downArrow">
          <a:avLst>
            <a:gd name="adj1" fmla="val 55000"/>
            <a:gd name="adj2" fmla="val 45000"/>
          </a:avLst>
        </a:prstGeom>
        <a:solidFill>
          <a:schemeClr val="accent1">
            <a:lumMod val="60000"/>
            <a:lumOff val="40000"/>
            <a:alpha val="90000"/>
          </a:schemeClr>
        </a:solidFill>
        <a:ln w="12700" cap="flat" cmpd="sng" algn="ctr">
          <a:solidFill>
            <a:srgbClr val="00206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b="1" kern="1200"/>
        </a:p>
      </dsp:txBody>
      <dsp:txXfrm>
        <a:off x="9016746" y="752518"/>
        <a:ext cx="351249" cy="480573"/>
      </dsp:txXfrm>
    </dsp:sp>
    <dsp:sp modelId="{B150F5A8-3056-3B45-AE4D-4D81E6EE3C68}">
      <dsp:nvSpPr>
        <dsp:cNvPr id="0" name=""/>
        <dsp:cNvSpPr/>
      </dsp:nvSpPr>
      <dsp:spPr>
        <a:xfrm>
          <a:off x="9669657" y="1913673"/>
          <a:ext cx="638635" cy="638635"/>
        </a:xfrm>
        <a:prstGeom prst="downArrow">
          <a:avLst>
            <a:gd name="adj1" fmla="val 55000"/>
            <a:gd name="adj2" fmla="val 45000"/>
          </a:avLst>
        </a:prstGeom>
        <a:solidFill>
          <a:schemeClr val="accent1">
            <a:lumMod val="60000"/>
            <a:lumOff val="40000"/>
            <a:alpha val="90000"/>
          </a:schemeClr>
        </a:solidFill>
        <a:ln w="12700" cap="flat" cmpd="sng" algn="ctr">
          <a:solidFill>
            <a:srgbClr val="00206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b="1" kern="1200"/>
        </a:p>
      </dsp:txBody>
      <dsp:txXfrm>
        <a:off x="9813350" y="1913673"/>
        <a:ext cx="351249" cy="480573"/>
      </dsp:txXfrm>
    </dsp:sp>
    <dsp:sp modelId="{BBB5A053-3B87-064D-A955-DB7BF983458F}">
      <dsp:nvSpPr>
        <dsp:cNvPr id="0" name=""/>
        <dsp:cNvSpPr/>
      </dsp:nvSpPr>
      <dsp:spPr>
        <a:xfrm>
          <a:off x="10454371" y="3074829"/>
          <a:ext cx="638635" cy="638635"/>
        </a:xfrm>
        <a:prstGeom prst="downArrow">
          <a:avLst>
            <a:gd name="adj1" fmla="val 55000"/>
            <a:gd name="adj2" fmla="val 45000"/>
          </a:avLst>
        </a:prstGeom>
        <a:solidFill>
          <a:schemeClr val="accent1">
            <a:lumMod val="60000"/>
            <a:lumOff val="40000"/>
            <a:alpha val="90000"/>
          </a:schemeClr>
        </a:solidFill>
        <a:ln w="12700" cap="flat" cmpd="sng" algn="ctr">
          <a:solidFill>
            <a:srgbClr val="00206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b="1" kern="1200"/>
        </a:p>
      </dsp:txBody>
      <dsp:txXfrm>
        <a:off x="10598064" y="3074829"/>
        <a:ext cx="351249" cy="4805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6950-57B6-4959-99F8-660C7F8D191A}">
      <dsp:nvSpPr>
        <dsp:cNvPr id="0" name=""/>
        <dsp:cNvSpPr/>
      </dsp:nvSpPr>
      <dsp:spPr>
        <a:xfrm>
          <a:off x="768081" y="0"/>
          <a:ext cx="8381944" cy="3439285"/>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8B17CC-72C9-41EB-BCC0-B2871055D654}">
      <dsp:nvSpPr>
        <dsp:cNvPr id="0" name=""/>
        <dsp:cNvSpPr/>
      </dsp:nvSpPr>
      <dsp:spPr>
        <a:xfrm>
          <a:off x="2888" y="1031785"/>
          <a:ext cx="1739176" cy="137571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b="1" kern="1200"/>
            <a:t>Ongoing comprehensive monitoring of </a:t>
          </a:r>
          <a:r>
            <a:rPr lang="en-GB" sz="1400" b="1" kern="1200" err="1"/>
            <a:t>pwMND</a:t>
          </a:r>
          <a:endParaRPr lang="en-GB" sz="1400" kern="1200"/>
        </a:p>
      </dsp:txBody>
      <dsp:txXfrm>
        <a:off x="70045" y="1098942"/>
        <a:ext cx="1604862" cy="1241400"/>
      </dsp:txXfrm>
    </dsp:sp>
    <dsp:sp modelId="{077FA95B-18A3-4A51-9395-F1BEC571EB4D}">
      <dsp:nvSpPr>
        <dsp:cNvPr id="0" name=""/>
        <dsp:cNvSpPr/>
      </dsp:nvSpPr>
      <dsp:spPr>
        <a:xfrm>
          <a:off x="2031928" y="1031785"/>
          <a:ext cx="1739176" cy="137571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kern="1200"/>
            <a:t>High level of case ascertainment &amp; patient participation</a:t>
          </a:r>
          <a:endParaRPr lang="en-GB" sz="1400" b="1" kern="1200"/>
        </a:p>
      </dsp:txBody>
      <dsp:txXfrm>
        <a:off x="2099085" y="1098942"/>
        <a:ext cx="1604862" cy="1241400"/>
      </dsp:txXfrm>
    </dsp:sp>
    <dsp:sp modelId="{F6CC73CB-FA6F-480D-9A59-340D46DD6018}">
      <dsp:nvSpPr>
        <dsp:cNvPr id="0" name=""/>
        <dsp:cNvSpPr/>
      </dsp:nvSpPr>
      <dsp:spPr>
        <a:xfrm>
          <a:off x="4060967" y="1031785"/>
          <a:ext cx="1739176" cy="137571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kern="1200"/>
            <a:t>Comprehensive clinical annotation (digital data capture)</a:t>
          </a:r>
          <a:endParaRPr lang="en-GB" sz="1400" b="1" kern="1200"/>
        </a:p>
      </dsp:txBody>
      <dsp:txXfrm>
        <a:off x="4128124" y="1098942"/>
        <a:ext cx="1604862" cy="1241400"/>
      </dsp:txXfrm>
    </dsp:sp>
    <dsp:sp modelId="{7DD83FE5-421F-4206-A752-1DEC8166E2C0}">
      <dsp:nvSpPr>
        <dsp:cNvPr id="0" name=""/>
        <dsp:cNvSpPr/>
      </dsp:nvSpPr>
      <dsp:spPr>
        <a:xfrm>
          <a:off x="6090006" y="1031785"/>
          <a:ext cx="1739176" cy="137571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kern="1200"/>
            <a:t>Tissue </a:t>
          </a:r>
          <a:r>
            <a:rPr lang="en-US" sz="1400" b="1" kern="1200" err="1"/>
            <a:t>BioResources</a:t>
          </a:r>
          <a:r>
            <a:rPr lang="en-US" sz="1400" b="1" kern="1200"/>
            <a:t> (DNA/Brain)</a:t>
          </a:r>
        </a:p>
      </dsp:txBody>
      <dsp:txXfrm>
        <a:off x="6157163" y="1098942"/>
        <a:ext cx="1604862" cy="1241400"/>
      </dsp:txXfrm>
    </dsp:sp>
    <dsp:sp modelId="{3ABB236A-EC49-4D35-9361-B7C39DF0E0B8}">
      <dsp:nvSpPr>
        <dsp:cNvPr id="0" name=""/>
        <dsp:cNvSpPr/>
      </dsp:nvSpPr>
      <dsp:spPr>
        <a:xfrm>
          <a:off x="8119045" y="1031785"/>
          <a:ext cx="1739176" cy="137571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kern="1200"/>
            <a:t>Delivering  observational and therapeutic clinical trials</a:t>
          </a:r>
          <a:endParaRPr lang="en-GB" sz="1400" b="1" kern="1200"/>
        </a:p>
      </dsp:txBody>
      <dsp:txXfrm>
        <a:off x="8186202" y="1098942"/>
        <a:ext cx="1604862" cy="124140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DD0FDF-94B8-404A-B273-A0266746B1E3}" type="datetimeFigureOut">
              <a:rPr lang="en-GB" smtClean="0"/>
              <a:t>10/06/2024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531142-4305-4449-A74C-6E0AEAE31180}" type="slidenum">
              <a:rPr lang="en-GB" smtClean="0"/>
              <a:t>‹#›</a:t>
            </a:fld>
            <a:endParaRPr lang="en-GB"/>
          </a:p>
        </p:txBody>
      </p:sp>
    </p:spTree>
    <p:extLst>
      <p:ext uri="{BB962C8B-B14F-4D97-AF65-F5344CB8AC3E}">
        <p14:creationId xmlns:p14="http://schemas.microsoft.com/office/powerpoint/2010/main" val="465070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531142-4305-4449-A74C-6E0AEAE31180}" type="slidenum">
              <a:rPr lang="en-GB" smtClean="0"/>
              <a:t>2</a:t>
            </a:fld>
            <a:endParaRPr lang="en-GB"/>
          </a:p>
        </p:txBody>
      </p:sp>
    </p:spTree>
    <p:extLst>
      <p:ext uri="{BB962C8B-B14F-4D97-AF65-F5344CB8AC3E}">
        <p14:creationId xmlns:p14="http://schemas.microsoft.com/office/powerpoint/2010/main" val="122159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531142-4305-4449-A74C-6E0AEAE31180}" type="slidenum">
              <a:rPr lang="en-GB" smtClean="0"/>
              <a:t>16</a:t>
            </a:fld>
            <a:endParaRPr lang="en-GB"/>
          </a:p>
        </p:txBody>
      </p:sp>
    </p:spTree>
    <p:extLst>
      <p:ext uri="{BB962C8B-B14F-4D97-AF65-F5344CB8AC3E}">
        <p14:creationId xmlns:p14="http://schemas.microsoft.com/office/powerpoint/2010/main" val="1449168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531142-4305-4449-A74C-6E0AEAE31180}" type="slidenum">
              <a:rPr lang="en-GB" smtClean="0"/>
              <a:t>22</a:t>
            </a:fld>
            <a:endParaRPr lang="en-GB"/>
          </a:p>
        </p:txBody>
      </p:sp>
    </p:spTree>
    <p:extLst>
      <p:ext uri="{BB962C8B-B14F-4D97-AF65-F5344CB8AC3E}">
        <p14:creationId xmlns:p14="http://schemas.microsoft.com/office/powerpoint/2010/main" val="371846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D531142-4305-4449-A74C-6E0AEAE31180}" type="slidenum">
              <a:rPr lang="en-GB" smtClean="0"/>
              <a:t>25</a:t>
            </a:fld>
            <a:endParaRPr lang="en-GB"/>
          </a:p>
        </p:txBody>
      </p:sp>
    </p:spTree>
    <p:extLst>
      <p:ext uri="{BB962C8B-B14F-4D97-AF65-F5344CB8AC3E}">
        <p14:creationId xmlns:p14="http://schemas.microsoft.com/office/powerpoint/2010/main" val="3365870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31142-4305-4449-A74C-6E0AEAE311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506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3D19848-2FE0-4B04-88E2-FB340B890836}" type="slidenum">
              <a:rPr lang="en-US" smtClean="0"/>
              <a:t>27</a:t>
            </a:fld>
            <a:endParaRPr lang="en-US"/>
          </a:p>
        </p:txBody>
      </p:sp>
    </p:spTree>
    <p:extLst>
      <p:ext uri="{BB962C8B-B14F-4D97-AF65-F5344CB8AC3E}">
        <p14:creationId xmlns:p14="http://schemas.microsoft.com/office/powerpoint/2010/main" val="1229715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3D19848-2FE0-4B04-88E2-FB340B890836}" type="slidenum">
              <a:rPr lang="en-US" smtClean="0"/>
              <a:t>28</a:t>
            </a:fld>
            <a:endParaRPr lang="en-US"/>
          </a:p>
        </p:txBody>
      </p:sp>
    </p:spTree>
    <p:extLst>
      <p:ext uri="{BB962C8B-B14F-4D97-AF65-F5344CB8AC3E}">
        <p14:creationId xmlns:p14="http://schemas.microsoft.com/office/powerpoint/2010/main" val="3437561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531142-4305-4449-A74C-6E0AEAE31180}" type="slidenum">
              <a:rPr lang="en-GB" smtClean="0"/>
              <a:t>32</a:t>
            </a:fld>
            <a:endParaRPr lang="en-GB"/>
          </a:p>
        </p:txBody>
      </p:sp>
    </p:spTree>
    <p:extLst>
      <p:ext uri="{BB962C8B-B14F-4D97-AF65-F5344CB8AC3E}">
        <p14:creationId xmlns:p14="http://schemas.microsoft.com/office/powerpoint/2010/main" val="2176278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95B4E-4BFF-4E74-A83F-5613197254D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1200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531142-4305-4449-A74C-6E0AEAE31180}" type="slidenum">
              <a:rPr lang="en-GB" smtClean="0"/>
              <a:t>36</a:t>
            </a:fld>
            <a:endParaRPr lang="en-GB"/>
          </a:p>
        </p:txBody>
      </p:sp>
    </p:spTree>
    <p:extLst>
      <p:ext uri="{BB962C8B-B14F-4D97-AF65-F5344CB8AC3E}">
        <p14:creationId xmlns:p14="http://schemas.microsoft.com/office/powerpoint/2010/main" val="2255577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95B4E-4BFF-4E74-A83F-5613197254D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0386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531142-4305-4449-A74C-6E0AEAE31180}" type="slidenum">
              <a:rPr lang="en-GB" smtClean="0"/>
              <a:t>3</a:t>
            </a:fld>
            <a:endParaRPr lang="en-GB"/>
          </a:p>
        </p:txBody>
      </p:sp>
    </p:spTree>
    <p:extLst>
      <p:ext uri="{BB962C8B-B14F-4D97-AF65-F5344CB8AC3E}">
        <p14:creationId xmlns:p14="http://schemas.microsoft.com/office/powerpoint/2010/main" val="2856455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95B4E-4BFF-4E74-A83F-5613197254D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5370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531142-4305-4449-A74C-6E0AEAE31180}" type="slidenum">
              <a:rPr lang="en-GB" smtClean="0"/>
              <a:t>39</a:t>
            </a:fld>
            <a:endParaRPr lang="en-GB"/>
          </a:p>
        </p:txBody>
      </p:sp>
    </p:spTree>
    <p:extLst>
      <p:ext uri="{BB962C8B-B14F-4D97-AF65-F5344CB8AC3E}">
        <p14:creationId xmlns:p14="http://schemas.microsoft.com/office/powerpoint/2010/main" val="3826596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531142-4305-4449-A74C-6E0AEAE31180}" type="slidenum">
              <a:rPr lang="en-GB" smtClean="0"/>
              <a:t>4</a:t>
            </a:fld>
            <a:endParaRPr lang="en-GB"/>
          </a:p>
        </p:txBody>
      </p:sp>
    </p:spTree>
    <p:extLst>
      <p:ext uri="{BB962C8B-B14F-4D97-AF65-F5344CB8AC3E}">
        <p14:creationId xmlns:p14="http://schemas.microsoft.com/office/powerpoint/2010/main" val="3999933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4BB2E-3EA9-4CBB-9FE6-105E849B574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0379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95B4E-4BFF-4E74-A83F-5613197254D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3946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7395B4E-4BFF-4E74-A83F-5613197254DD}" type="slidenum">
              <a:rPr kumimoji="0" lang="en-GB"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047029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531142-4305-4449-A74C-6E0AEAE31180}" type="slidenum">
              <a:rPr lang="en-GB" smtClean="0"/>
              <a:t>12</a:t>
            </a:fld>
            <a:endParaRPr lang="en-GB"/>
          </a:p>
        </p:txBody>
      </p:sp>
    </p:spTree>
    <p:extLst>
      <p:ext uri="{BB962C8B-B14F-4D97-AF65-F5344CB8AC3E}">
        <p14:creationId xmlns:p14="http://schemas.microsoft.com/office/powerpoint/2010/main" val="16207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95B4E-4BFF-4E74-A83F-5613197254D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6493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531142-4305-4449-A74C-6E0AEAE31180}" type="slidenum">
              <a:rPr lang="en-GB" smtClean="0"/>
              <a:t>15</a:t>
            </a:fld>
            <a:endParaRPr lang="en-GB"/>
          </a:p>
        </p:txBody>
      </p:sp>
    </p:spTree>
    <p:extLst>
      <p:ext uri="{BB962C8B-B14F-4D97-AF65-F5344CB8AC3E}">
        <p14:creationId xmlns:p14="http://schemas.microsoft.com/office/powerpoint/2010/main" val="3446268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8A6CE1-5BBD-43BA-A071-2D9DEBF33575}" type="datetimeFigureOut">
              <a:rPr lang="en-GB" smtClean="0"/>
              <a:t>10/06/2024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677268-5DE4-484C-8989-E134BE1FCB82}" type="slidenum">
              <a:rPr lang="en-GB" smtClean="0"/>
              <a:t>‹#›</a:t>
            </a:fld>
            <a:endParaRPr lang="en-GB"/>
          </a:p>
        </p:txBody>
      </p:sp>
    </p:spTree>
    <p:extLst>
      <p:ext uri="{BB962C8B-B14F-4D97-AF65-F5344CB8AC3E}">
        <p14:creationId xmlns:p14="http://schemas.microsoft.com/office/powerpoint/2010/main" val="57079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8A6CE1-5BBD-43BA-A071-2D9DEBF33575}" type="datetimeFigureOut">
              <a:rPr lang="en-GB" smtClean="0"/>
              <a:t>10/06/2024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677268-5DE4-484C-8989-E134BE1FCB82}" type="slidenum">
              <a:rPr lang="en-GB" smtClean="0"/>
              <a:t>‹#›</a:t>
            </a:fld>
            <a:endParaRPr lang="en-GB"/>
          </a:p>
        </p:txBody>
      </p:sp>
    </p:spTree>
    <p:extLst>
      <p:ext uri="{BB962C8B-B14F-4D97-AF65-F5344CB8AC3E}">
        <p14:creationId xmlns:p14="http://schemas.microsoft.com/office/powerpoint/2010/main" val="3534914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8A6CE1-5BBD-43BA-A071-2D9DEBF33575}" type="datetimeFigureOut">
              <a:rPr lang="en-GB" smtClean="0"/>
              <a:t>10/06/2024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677268-5DE4-484C-8989-E134BE1FCB82}" type="slidenum">
              <a:rPr lang="en-GB" smtClean="0"/>
              <a:t>‹#›</a:t>
            </a:fld>
            <a:endParaRPr lang="en-GB"/>
          </a:p>
        </p:txBody>
      </p:sp>
    </p:spTree>
    <p:extLst>
      <p:ext uri="{BB962C8B-B14F-4D97-AF65-F5344CB8AC3E}">
        <p14:creationId xmlns:p14="http://schemas.microsoft.com/office/powerpoint/2010/main" val="2788727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8A6CE1-5BBD-43BA-A071-2D9DEBF33575}" type="datetimeFigureOut">
              <a:rPr lang="en-GB" smtClean="0"/>
              <a:t>10/06/2024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677268-5DE4-484C-8989-E134BE1FCB82}" type="slidenum">
              <a:rPr lang="en-GB" smtClean="0"/>
              <a:t>‹#›</a:t>
            </a:fld>
            <a:endParaRPr lang="en-GB"/>
          </a:p>
        </p:txBody>
      </p:sp>
    </p:spTree>
    <p:extLst>
      <p:ext uri="{BB962C8B-B14F-4D97-AF65-F5344CB8AC3E}">
        <p14:creationId xmlns:p14="http://schemas.microsoft.com/office/powerpoint/2010/main" val="3061202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8A6CE1-5BBD-43BA-A071-2D9DEBF33575}" type="datetimeFigureOut">
              <a:rPr lang="en-GB" smtClean="0"/>
              <a:t>10/06/2024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677268-5DE4-484C-8989-E134BE1FCB82}" type="slidenum">
              <a:rPr lang="en-GB" smtClean="0"/>
              <a:t>‹#›</a:t>
            </a:fld>
            <a:endParaRPr lang="en-GB"/>
          </a:p>
        </p:txBody>
      </p:sp>
    </p:spTree>
    <p:extLst>
      <p:ext uri="{BB962C8B-B14F-4D97-AF65-F5344CB8AC3E}">
        <p14:creationId xmlns:p14="http://schemas.microsoft.com/office/powerpoint/2010/main" val="180441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8A6CE1-5BBD-43BA-A071-2D9DEBF33575}" type="datetimeFigureOut">
              <a:rPr lang="en-GB" smtClean="0"/>
              <a:t>10/06/2024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677268-5DE4-484C-8989-E134BE1FCB82}" type="slidenum">
              <a:rPr lang="en-GB" smtClean="0"/>
              <a:t>‹#›</a:t>
            </a:fld>
            <a:endParaRPr lang="en-GB"/>
          </a:p>
        </p:txBody>
      </p:sp>
    </p:spTree>
    <p:extLst>
      <p:ext uri="{BB962C8B-B14F-4D97-AF65-F5344CB8AC3E}">
        <p14:creationId xmlns:p14="http://schemas.microsoft.com/office/powerpoint/2010/main" val="3615605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8A6CE1-5BBD-43BA-A071-2D9DEBF33575}" type="datetimeFigureOut">
              <a:rPr lang="en-GB" smtClean="0"/>
              <a:t>10/06/2024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D677268-5DE4-484C-8989-E134BE1FCB82}" type="slidenum">
              <a:rPr lang="en-GB" smtClean="0"/>
              <a:t>‹#›</a:t>
            </a:fld>
            <a:endParaRPr lang="en-GB"/>
          </a:p>
        </p:txBody>
      </p:sp>
    </p:spTree>
    <p:extLst>
      <p:ext uri="{BB962C8B-B14F-4D97-AF65-F5344CB8AC3E}">
        <p14:creationId xmlns:p14="http://schemas.microsoft.com/office/powerpoint/2010/main" val="2816320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8A6CE1-5BBD-43BA-A071-2D9DEBF33575}" type="datetimeFigureOut">
              <a:rPr lang="en-GB" smtClean="0"/>
              <a:t>10/06/2024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D677268-5DE4-484C-8989-E134BE1FCB82}" type="slidenum">
              <a:rPr lang="en-GB" smtClean="0"/>
              <a:t>‹#›</a:t>
            </a:fld>
            <a:endParaRPr lang="en-GB"/>
          </a:p>
        </p:txBody>
      </p:sp>
    </p:spTree>
    <p:extLst>
      <p:ext uri="{BB962C8B-B14F-4D97-AF65-F5344CB8AC3E}">
        <p14:creationId xmlns:p14="http://schemas.microsoft.com/office/powerpoint/2010/main" val="2987293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A6CE1-5BBD-43BA-A071-2D9DEBF33575}" type="datetimeFigureOut">
              <a:rPr lang="en-GB" smtClean="0"/>
              <a:t>10/06/2024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D677268-5DE4-484C-8989-E134BE1FCB82}" type="slidenum">
              <a:rPr lang="en-GB" smtClean="0"/>
              <a:t>‹#›</a:t>
            </a:fld>
            <a:endParaRPr lang="en-GB"/>
          </a:p>
        </p:txBody>
      </p:sp>
    </p:spTree>
    <p:extLst>
      <p:ext uri="{BB962C8B-B14F-4D97-AF65-F5344CB8AC3E}">
        <p14:creationId xmlns:p14="http://schemas.microsoft.com/office/powerpoint/2010/main" val="1676740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8A6CE1-5BBD-43BA-A071-2D9DEBF33575}" type="datetimeFigureOut">
              <a:rPr lang="en-GB" smtClean="0"/>
              <a:t>10/06/2024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677268-5DE4-484C-8989-E134BE1FCB82}" type="slidenum">
              <a:rPr lang="en-GB" smtClean="0"/>
              <a:t>‹#›</a:t>
            </a:fld>
            <a:endParaRPr lang="en-GB"/>
          </a:p>
        </p:txBody>
      </p:sp>
    </p:spTree>
    <p:extLst>
      <p:ext uri="{BB962C8B-B14F-4D97-AF65-F5344CB8AC3E}">
        <p14:creationId xmlns:p14="http://schemas.microsoft.com/office/powerpoint/2010/main" val="3921461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8A6CE1-5BBD-43BA-A071-2D9DEBF33575}" type="datetimeFigureOut">
              <a:rPr lang="en-GB" smtClean="0"/>
              <a:t>10/06/2024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677268-5DE4-484C-8989-E134BE1FCB82}" type="slidenum">
              <a:rPr lang="en-GB" smtClean="0"/>
              <a:t>‹#›</a:t>
            </a:fld>
            <a:endParaRPr lang="en-GB"/>
          </a:p>
        </p:txBody>
      </p:sp>
    </p:spTree>
    <p:extLst>
      <p:ext uri="{BB962C8B-B14F-4D97-AF65-F5344CB8AC3E}">
        <p14:creationId xmlns:p14="http://schemas.microsoft.com/office/powerpoint/2010/main" val="3242015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A6CE1-5BBD-43BA-A071-2D9DEBF33575}" type="datetimeFigureOut">
              <a:rPr lang="en-GB" smtClean="0"/>
              <a:t>10/06/2024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677268-5DE4-484C-8989-E134BE1FCB82}" type="slidenum">
              <a:rPr lang="en-GB" smtClean="0"/>
              <a:t>‹#›</a:t>
            </a:fld>
            <a:endParaRPr lang="en-GB"/>
          </a:p>
        </p:txBody>
      </p:sp>
    </p:spTree>
    <p:extLst>
      <p:ext uri="{BB962C8B-B14F-4D97-AF65-F5344CB8AC3E}">
        <p14:creationId xmlns:p14="http://schemas.microsoft.com/office/powerpoint/2010/main" val="332400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7.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emf"/><Relationship Id="rId1" Type="http://schemas.openxmlformats.org/officeDocument/2006/relationships/slideLayout" Target="../slideLayouts/slideLayout2.xml"/><Relationship Id="rId5" Type="http://schemas.openxmlformats.org/officeDocument/2006/relationships/image" Target="cid:image001.png@01DA2E91.5AA04740" TargetMode="Externa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2.jpe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3.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hyperlink" Target="https://www.google.com/url?sa=i&amp;rct=j&amp;q=&amp;esrc=s&amp;source=images&amp;cd=&amp;cad=rja&amp;uact=8&amp;ved=2ahUKEwiW6v63ttLhAhUtyYUKHWx9DHUQjRx6BAgBEAU&amp;url=https://www.euanmacdonaldcentre.org/about/euans-story&amp;psig=AOvVaw3MnfFJ4H1qAE-KV5xJEvbe&amp;ust=1555428912478499" TargetMode="External"/><Relationship Id="rId4" Type="http://schemas.openxmlformats.org/officeDocument/2006/relationships/image" Target="../media/image3.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emf"/><Relationship Id="rId7"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7.png"/><Relationship Id="rId7"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jpeg"/><Relationship Id="rId4" Type="http://schemas.openxmlformats.org/officeDocument/2006/relationships/image" Target="../media/image76.png"/><Relationship Id="rId9"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jpeg"/><Relationship Id="rId7" Type="http://schemas.openxmlformats.org/officeDocument/2006/relationships/image" Target="../media/image8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3.jpeg"/><Relationship Id="rId5" Type="http://schemas.openxmlformats.org/officeDocument/2006/relationships/diagramQuickStyle" Target="../diagrams/quickStyle2.xml"/><Relationship Id="rId10" Type="http://schemas.openxmlformats.org/officeDocument/2006/relationships/image" Target="../media/image12.png"/><Relationship Id="rId4" Type="http://schemas.openxmlformats.org/officeDocument/2006/relationships/diagramLayout" Target="../diagrams/layout2.xml"/><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15.gif"/><Relationship Id="rId5" Type="http://schemas.openxmlformats.org/officeDocument/2006/relationships/image" Target="../media/image13.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39818" y="39756"/>
            <a:ext cx="11191875" cy="59400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rPr>
              <a:t>MND SMART - Delivering innovation for definitive trials in MND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600" b="1" i="0" u="none" strike="noStrike" kern="1200" cap="none" spc="0" normalizeH="0" baseline="0" noProof="0" dirty="0">
              <a:ln>
                <a:noFill/>
              </a:ln>
              <a:solidFill>
                <a:srgbClr val="002060"/>
              </a:solidFill>
              <a:effectLst/>
              <a:uLnTx/>
              <a:uFillTx/>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rPr>
              <a:t>Celebrating Scottish Research Conference 2024</a:t>
            </a:r>
            <a:endParaRPr lang="en-GB" sz="2400" b="1" dirty="0">
              <a:solidFill>
                <a:srgbClr val="002060"/>
              </a:solidFill>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lang="en-GB" sz="2400" b="1" dirty="0">
                <a:solidFill>
                  <a:srgbClr val="002060"/>
                </a:solidFill>
              </a:rPr>
              <a:t>13</a:t>
            </a:r>
            <a:r>
              <a:rPr kumimoji="0" lang="en-GB" sz="2400" b="1" i="0" u="none" strike="noStrike" kern="1200" cap="none" spc="0" normalizeH="0" baseline="30000" noProof="0" dirty="0" err="1">
                <a:ln>
                  <a:noFill/>
                </a:ln>
                <a:solidFill>
                  <a:srgbClr val="002060"/>
                </a:solidFill>
                <a:effectLst/>
                <a:uLnTx/>
                <a:uFillTx/>
              </a:rPr>
              <a:t>th</a:t>
            </a:r>
            <a:r>
              <a:rPr kumimoji="0" lang="en-GB" sz="2400" b="1" i="0" u="none" strike="noStrike" kern="1200" cap="none" spc="0" normalizeH="0" baseline="0" noProof="0" dirty="0">
                <a:ln>
                  <a:noFill/>
                </a:ln>
                <a:solidFill>
                  <a:srgbClr val="002060"/>
                </a:solidFill>
                <a:effectLst/>
                <a:uLnTx/>
                <a:uFillTx/>
              </a:rPr>
              <a:t> June 2024</a:t>
            </a:r>
          </a:p>
          <a:p>
            <a:pPr marL="0" marR="0" lvl="0" indent="0" algn="ctr" defTabSz="914400" rtl="0" eaLnBrk="1" fontAlgn="auto" latinLnBrk="0" hangingPunct="1">
              <a:lnSpc>
                <a:spcPct val="100000"/>
              </a:lnSpc>
              <a:spcBef>
                <a:spcPts val="600"/>
              </a:spcBef>
              <a:spcAft>
                <a:spcPts val="0"/>
              </a:spcAft>
              <a:buClrTx/>
              <a:buSzTx/>
              <a:buFontTx/>
              <a:buNone/>
              <a:tabLst/>
              <a:defRPr/>
            </a:pPr>
            <a:endParaRPr lang="en-GB" sz="3200" dirty="0"/>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2400" i="0" u="none" strike="noStrike" kern="1200" cap="none" spc="0" normalizeH="0" baseline="0" noProof="0" dirty="0" err="1">
                <a:ln>
                  <a:noFill/>
                </a:ln>
                <a:effectLst/>
                <a:uLnTx/>
                <a:uFillTx/>
              </a:rPr>
              <a:t>Suvankar</a:t>
            </a:r>
            <a:r>
              <a:rPr kumimoji="0" lang="en-GB" sz="2400" i="0" u="none" strike="noStrike" kern="1200" cap="none" spc="0" normalizeH="0" baseline="0" noProof="0" dirty="0">
                <a:ln>
                  <a:noFill/>
                </a:ln>
                <a:effectLst/>
                <a:uLnTx/>
                <a:uFillTx/>
              </a:rPr>
              <a:t> Pal</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GB" sz="2400" dirty="0"/>
              <a:t>Professor of Neurodegenerative Disorders &amp; Clinical Trials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2400" i="0" u="none" strike="noStrike" kern="1200" cap="none" spc="0" normalizeH="0" baseline="0" noProof="0" dirty="0">
                <a:ln>
                  <a:noFill/>
                </a:ln>
                <a:effectLst/>
                <a:uLnTx/>
                <a:uFillTx/>
              </a:rPr>
              <a:t>University of Edinburgh</a:t>
            </a: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endParaRP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1800" b="1" i="0" u="none" strike="noStrike" kern="1200" cap="none" spc="0" normalizeH="0" baseline="0" noProof="0" dirty="0">
              <a:ln>
                <a:noFill/>
              </a:ln>
              <a:solidFill>
                <a:srgbClr val="002060"/>
              </a:solidFill>
              <a:effectLst/>
              <a:uLnTx/>
              <a:uFillTx/>
            </a:endParaRPr>
          </a:p>
        </p:txBody>
      </p:sp>
      <p:pic>
        <p:nvPicPr>
          <p:cNvPr id="2" name="Picture 1">
            <a:extLst>
              <a:ext uri="{FF2B5EF4-FFF2-40B4-BE49-F238E27FC236}">
                <a16:creationId xmlns:a16="http://schemas.microsoft.com/office/drawing/2014/main" id="{B0606245-8E34-2A73-FC3C-17832E065FD5}"/>
              </a:ext>
            </a:extLst>
          </p:cNvPr>
          <p:cNvPicPr>
            <a:picLocks noChangeAspect="1"/>
          </p:cNvPicPr>
          <p:nvPr/>
        </p:nvPicPr>
        <p:blipFill>
          <a:blip r:embed="rId2"/>
          <a:stretch>
            <a:fillRect/>
          </a:stretch>
        </p:blipFill>
        <p:spPr>
          <a:xfrm>
            <a:off x="101196" y="5916377"/>
            <a:ext cx="12069120" cy="901867"/>
          </a:xfrm>
          <a:prstGeom prst="rect">
            <a:avLst/>
          </a:prstGeom>
        </p:spPr>
      </p:pic>
    </p:spTree>
    <p:extLst>
      <p:ext uri="{BB962C8B-B14F-4D97-AF65-F5344CB8AC3E}">
        <p14:creationId xmlns:p14="http://schemas.microsoft.com/office/powerpoint/2010/main" val="1811807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diagram of a drug use&#10;&#10;Description automatically generated with medium confidence">
            <a:extLst>
              <a:ext uri="{FF2B5EF4-FFF2-40B4-BE49-F238E27FC236}">
                <a16:creationId xmlns:a16="http://schemas.microsoft.com/office/drawing/2014/main" id="{9B3B99D9-83F0-370B-06C0-F91146B2EB77}"/>
              </a:ext>
            </a:extLst>
          </p:cNvPr>
          <p:cNvPicPr>
            <a:picLocks noChangeAspect="1"/>
          </p:cNvPicPr>
          <p:nvPr/>
        </p:nvPicPr>
        <p:blipFill rotWithShape="1">
          <a:blip r:embed="rId2"/>
          <a:srcRect l="871" r="1" b="1"/>
          <a:stretch/>
        </p:blipFill>
        <p:spPr>
          <a:xfrm>
            <a:off x="808081" y="355600"/>
            <a:ext cx="10575838" cy="5947833"/>
          </a:xfrm>
          <a:prstGeom prst="rect">
            <a:avLst/>
          </a:prstGeom>
        </p:spPr>
      </p:pic>
    </p:spTree>
    <p:extLst>
      <p:ext uri="{BB962C8B-B14F-4D97-AF65-F5344CB8AC3E}">
        <p14:creationId xmlns:p14="http://schemas.microsoft.com/office/powerpoint/2010/main" val="3550758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9479562" y="4577882"/>
            <a:ext cx="2521094" cy="1407039"/>
          </a:xfrm>
          <a:prstGeom prst="rect">
            <a:avLst/>
          </a:prstGeom>
        </p:spPr>
      </p:pic>
      <p:pic>
        <p:nvPicPr>
          <p:cNvPr id="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437" t="16111" r="10859" b="17917"/>
          <a:stretch/>
        </p:blipFill>
        <p:spPr bwMode="auto">
          <a:xfrm>
            <a:off x="6873857" y="4577882"/>
            <a:ext cx="2491199" cy="1407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7281" y="4577881"/>
            <a:ext cx="1890041" cy="1417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1942" y="4577881"/>
            <a:ext cx="2111089" cy="1407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7807" y="4577882"/>
            <a:ext cx="2216976" cy="1407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413" y="6048871"/>
            <a:ext cx="22637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ea typeface="ＭＳ Ｐゴシック" panose="020B0600070205080204" pitchFamily="34" charset="-128"/>
              </a:rPr>
              <a:t>Liquid IMP</a:t>
            </a:r>
          </a:p>
        </p:txBody>
      </p:sp>
      <p:sp>
        <p:nvSpPr>
          <p:cNvPr id="9" name="TextBox 8"/>
          <p:cNvSpPr txBox="1"/>
          <p:nvPr/>
        </p:nvSpPr>
        <p:spPr>
          <a:xfrm>
            <a:off x="2145598" y="6091346"/>
            <a:ext cx="22637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ea typeface="ＭＳ Ｐゴシック" panose="020B0600070205080204" pitchFamily="34" charset="-128"/>
              </a:rPr>
              <a:t>IMP couriered to participant home</a:t>
            </a:r>
          </a:p>
        </p:txBody>
      </p:sp>
      <p:sp>
        <p:nvSpPr>
          <p:cNvPr id="10" name="TextBox 9"/>
          <p:cNvSpPr txBox="1"/>
          <p:nvPr/>
        </p:nvSpPr>
        <p:spPr>
          <a:xfrm>
            <a:off x="4414407" y="6091345"/>
            <a:ext cx="22637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ea typeface="ＭＳ Ｐゴシック" panose="020B0600070205080204" pitchFamily="34" charset="-128"/>
              </a:rPr>
              <a:t>Video conference follow ups</a:t>
            </a:r>
          </a:p>
        </p:txBody>
      </p:sp>
      <p:sp>
        <p:nvSpPr>
          <p:cNvPr id="11" name="TextBox 10"/>
          <p:cNvSpPr txBox="1"/>
          <p:nvPr/>
        </p:nvSpPr>
        <p:spPr>
          <a:xfrm>
            <a:off x="6873857" y="6095037"/>
            <a:ext cx="51267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ea typeface="ＭＳ Ｐゴシック" panose="020B0600070205080204" pitchFamily="34" charset="-128"/>
              </a:rPr>
              <a:t>Digital technologies for data capture, wearables, Apps, acoustic data capture </a:t>
            </a:r>
          </a:p>
        </p:txBody>
      </p:sp>
      <p:sp>
        <p:nvSpPr>
          <p:cNvPr id="3" name="Rectangle 2"/>
          <p:cNvSpPr/>
          <p:nvPr/>
        </p:nvSpPr>
        <p:spPr>
          <a:xfrm>
            <a:off x="152400" y="218546"/>
            <a:ext cx="11763375" cy="523220"/>
          </a:xfrm>
          <a:prstGeom prst="rect">
            <a:avLst/>
          </a:prstGeom>
        </p:spPr>
        <p:txBody>
          <a:bodyPr wrap="square" lIns="91440" tIns="45720" rIns="91440" bIns="45720" anchor="t">
            <a:spAutoFit/>
          </a:bodyPr>
          <a:lstStyle/>
          <a:p>
            <a:pPr algn="ctr">
              <a:defRPr/>
            </a:pPr>
            <a:r>
              <a:rPr lang="en-GB" sz="2800" b="1" dirty="0">
                <a:solidFill>
                  <a:srgbClr val="002060"/>
                </a:solidFill>
                <a:ea typeface="ＭＳ Ｐゴシック"/>
              </a:rPr>
              <a:t>MND SMART</a:t>
            </a:r>
            <a:r>
              <a:rPr kumimoji="0" lang="en-GB" sz="2800" b="1" i="0" u="none" strike="noStrike" kern="1200" cap="none" spc="0" normalizeH="0" baseline="0" noProof="0" dirty="0">
                <a:ln>
                  <a:noFill/>
                </a:ln>
                <a:solidFill>
                  <a:srgbClr val="002060"/>
                </a:solidFill>
                <a:effectLst/>
                <a:uLnTx/>
                <a:uFillTx/>
                <a:ea typeface="ＭＳ Ｐゴシック"/>
              </a:rPr>
              <a:t>: co-produced alongside </a:t>
            </a:r>
            <a:r>
              <a:rPr kumimoji="0" lang="en-GB" sz="2800" b="1" i="0" u="none" strike="noStrike" kern="1200" cap="none" spc="0" normalizeH="0" baseline="0" noProof="0" dirty="0" err="1">
                <a:ln>
                  <a:noFill/>
                </a:ln>
                <a:solidFill>
                  <a:srgbClr val="002060"/>
                </a:solidFill>
                <a:effectLst/>
                <a:uLnTx/>
                <a:uFillTx/>
                <a:ea typeface="ＭＳ Ｐゴシック"/>
              </a:rPr>
              <a:t>pwMND</a:t>
            </a:r>
            <a:endParaRPr kumimoji="0" lang="en-GB" sz="2800" b="1" i="0" u="none" strike="noStrike" kern="1200" cap="none" spc="0" normalizeH="0" baseline="0" noProof="0" dirty="0">
              <a:ln>
                <a:noFill/>
              </a:ln>
              <a:solidFill>
                <a:srgbClr val="002060"/>
              </a:solidFill>
              <a:effectLst/>
              <a:uLnTx/>
              <a:uFillTx/>
              <a:ea typeface="ＭＳ Ｐゴシック"/>
            </a:endParaRPr>
          </a:p>
        </p:txBody>
      </p:sp>
      <p:sp>
        <p:nvSpPr>
          <p:cNvPr id="13" name="Content Placeholder 2"/>
          <p:cNvSpPr txBox="1">
            <a:spLocks/>
          </p:cNvSpPr>
          <p:nvPr/>
        </p:nvSpPr>
        <p:spPr>
          <a:xfrm>
            <a:off x="238318" y="939502"/>
            <a:ext cx="11678493" cy="220881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200"/>
              </a:spcBef>
              <a:buClr>
                <a:srgbClr val="002060"/>
              </a:buClr>
              <a:buSzPct val="100000"/>
              <a:defRPr/>
            </a:pPr>
            <a:r>
              <a:rPr kumimoji="0" lang="en-US" sz="2000" b="0" i="0" u="none" strike="noStrike" kern="1200" cap="none" spc="0" normalizeH="0" baseline="0" noProof="0" dirty="0">
                <a:ln>
                  <a:noFill/>
                </a:ln>
                <a:solidFill>
                  <a:prstClr val="black"/>
                </a:solidFill>
                <a:effectLst/>
                <a:uLnTx/>
                <a:uFillTx/>
              </a:rPr>
              <a:t>Open consultation/feedback from people with MND &amp; relatives, partners, </a:t>
            </a:r>
            <a:r>
              <a:rPr kumimoji="0" lang="en-US" sz="2000" b="0" i="0" u="none" strike="noStrike" kern="1200" cap="none" spc="0" normalizeH="0" baseline="0" noProof="0" dirty="0" err="1">
                <a:ln>
                  <a:noFill/>
                </a:ln>
                <a:solidFill>
                  <a:prstClr val="black"/>
                </a:solidFill>
                <a:effectLst/>
                <a:uLnTx/>
                <a:uFillTx/>
              </a:rPr>
              <a:t>carers</a:t>
            </a:r>
            <a:r>
              <a:rPr lang="en-US" sz="2000" dirty="0">
                <a:solidFill>
                  <a:prstClr val="black"/>
                </a:solidFill>
              </a:rPr>
              <a:t> </a:t>
            </a:r>
            <a:endParaRPr kumimoji="0" lang="en-US" sz="2000" b="0" i="0" u="none" strike="noStrike" kern="1200" cap="none" spc="0" normalizeH="0" baseline="0" noProof="0" dirty="0">
              <a:ln>
                <a:noFill/>
              </a:ln>
              <a:solidFill>
                <a:prstClr val="black"/>
              </a:solidFill>
              <a:effectLst/>
              <a:uLnTx/>
              <a:uFillTx/>
            </a:endParaRPr>
          </a:p>
          <a:p>
            <a:pPr marL="228600" marR="0" lvl="0" indent="-228600" algn="l" defTabSz="914400" rtl="0" eaLnBrk="1" fontAlgn="auto" latinLnBrk="0" hangingPunct="1">
              <a:lnSpc>
                <a:spcPct val="120000"/>
              </a:lnSpc>
              <a:spcBef>
                <a:spcPts val="200"/>
              </a:spcBef>
              <a:spcAft>
                <a:spcPts val="0"/>
              </a:spcAft>
              <a:buClr>
                <a:srgbClr val="002060"/>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rPr>
              <a:t>Overwhelming majority of </a:t>
            </a:r>
            <a:r>
              <a:rPr kumimoji="0" lang="en-US" sz="2000" b="0" i="0" u="none" strike="noStrike" kern="1200" cap="none" spc="0" normalizeH="0" baseline="0" noProof="0" dirty="0" err="1">
                <a:ln>
                  <a:noFill/>
                </a:ln>
                <a:solidFill>
                  <a:prstClr val="black"/>
                </a:solidFill>
                <a:effectLst/>
                <a:uLnTx/>
                <a:uFillTx/>
              </a:rPr>
              <a:t>pwMND</a:t>
            </a:r>
            <a:r>
              <a:rPr kumimoji="0" lang="en-US" sz="2000" b="0" i="0" u="none" strike="noStrike" kern="1200" cap="none" spc="0" normalizeH="0" baseline="0" noProof="0" dirty="0">
                <a:ln>
                  <a:noFill/>
                </a:ln>
                <a:solidFill>
                  <a:prstClr val="black"/>
                </a:solidFill>
                <a:effectLst/>
                <a:uLnTx/>
                <a:uFillTx/>
              </a:rPr>
              <a:t> demand trials &amp; draw comparisons with cancer</a:t>
            </a:r>
          </a:p>
          <a:p>
            <a:pPr marL="228600" marR="0" lvl="0" indent="-228600" algn="l" defTabSz="914400" rtl="0" eaLnBrk="1" fontAlgn="auto" latinLnBrk="0" hangingPunct="1">
              <a:lnSpc>
                <a:spcPct val="120000"/>
              </a:lnSpc>
              <a:spcBef>
                <a:spcPts val="200"/>
              </a:spcBef>
              <a:spcAft>
                <a:spcPts val="0"/>
              </a:spcAft>
              <a:buClr>
                <a:srgbClr val="002060"/>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rPr>
              <a:t>The opportunity to participate in trials should be the standard of care given current poor prognosis</a:t>
            </a:r>
          </a:p>
          <a:p>
            <a:pPr marL="228600" marR="0" lvl="0" indent="-228600" algn="l" defTabSz="914400" rtl="0" eaLnBrk="1" fontAlgn="auto" latinLnBrk="0" hangingPunct="1">
              <a:lnSpc>
                <a:spcPct val="120000"/>
              </a:lnSpc>
              <a:spcBef>
                <a:spcPts val="200"/>
              </a:spcBef>
              <a:spcAft>
                <a:spcPts val="0"/>
              </a:spcAft>
              <a:buClr>
                <a:srgbClr val="002060"/>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rPr>
              <a:t>Inclusive trial entry criteria</a:t>
            </a:r>
          </a:p>
          <a:p>
            <a:pPr marL="228600" marR="0" lvl="0" indent="-228600" algn="l" defTabSz="914400" rtl="0" eaLnBrk="1" fontAlgn="auto" latinLnBrk="0" hangingPunct="1">
              <a:lnSpc>
                <a:spcPct val="120000"/>
              </a:lnSpc>
              <a:spcBef>
                <a:spcPts val="200"/>
              </a:spcBef>
              <a:spcAft>
                <a:spcPts val="0"/>
              </a:spcAft>
              <a:buClr>
                <a:srgbClr val="002060"/>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rPr>
              <a:t>Avoid drugs in tablet form</a:t>
            </a:r>
          </a:p>
          <a:p>
            <a:pPr marL="228600" marR="0" lvl="0" indent="-228600" algn="l" defTabSz="914400" rtl="0" eaLnBrk="1" fontAlgn="auto" latinLnBrk="0" hangingPunct="1">
              <a:lnSpc>
                <a:spcPct val="120000"/>
              </a:lnSpc>
              <a:spcBef>
                <a:spcPts val="200"/>
              </a:spcBef>
              <a:spcAft>
                <a:spcPts val="0"/>
              </a:spcAft>
              <a:buClr>
                <a:srgbClr val="002060"/>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rPr>
              <a:t>Reduce the amount of appointments or travel to clinic for appointments</a:t>
            </a:r>
            <a:endParaRPr lang="en-US" sz="2000" b="0" i="0" u="none" strike="noStrike" kern="1200" cap="none" spc="0" normalizeH="0" baseline="0" noProof="0" dirty="0">
              <a:ln>
                <a:noFill/>
              </a:ln>
              <a:solidFill>
                <a:prstClr val="black"/>
              </a:solidFill>
              <a:effectLst/>
              <a:uLnTx/>
              <a:uFillTx/>
              <a:cs typeface="Calibri"/>
            </a:endParaRPr>
          </a:p>
          <a:p>
            <a:pPr marL="228600" marR="0" lvl="0" indent="-228600" algn="l" defTabSz="914400" rtl="0" eaLnBrk="1" fontAlgn="auto" latinLnBrk="0" hangingPunct="1">
              <a:lnSpc>
                <a:spcPct val="120000"/>
              </a:lnSpc>
              <a:spcBef>
                <a:spcPts val="200"/>
              </a:spcBef>
              <a:spcAft>
                <a:spcPts val="0"/>
              </a:spcAft>
              <a:buClr>
                <a:srgbClr val="002060"/>
              </a:buClr>
              <a:buSzPct val="100000"/>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endParaRPr>
          </a:p>
          <a:p>
            <a:pPr marL="0" marR="0" lvl="0" indent="0" algn="ctr" defTabSz="914400" rtl="0" eaLnBrk="1" fontAlgn="auto" latinLnBrk="0" hangingPunct="1">
              <a:lnSpc>
                <a:spcPct val="120000"/>
              </a:lnSpc>
              <a:spcBef>
                <a:spcPts val="0"/>
              </a:spcBef>
              <a:spcAft>
                <a:spcPts val="0"/>
              </a:spcAft>
              <a:buClr>
                <a:srgbClr val="FF0000"/>
              </a:buClr>
              <a:buSzPct val="120000"/>
              <a:buFont typeface="Arial" panose="020B0604020202020204" pitchFamily="34" charset="0"/>
              <a:buNone/>
              <a:tabLst/>
              <a:defRPr/>
            </a:pPr>
            <a:r>
              <a:rPr kumimoji="0" lang="en-GB" sz="2000" b="1" i="1" u="none" strike="noStrike" kern="1200" cap="none" spc="0" normalizeH="0" baseline="0" noProof="0" dirty="0">
                <a:ln>
                  <a:noFill/>
                </a:ln>
                <a:solidFill>
                  <a:srgbClr val="002060"/>
                </a:solidFill>
                <a:effectLst/>
                <a:uLnTx/>
                <a:uFillTx/>
              </a:rPr>
              <a:t>No individual with MND should have to travel past multiple hospitals to access a trial </a:t>
            </a:r>
          </a:p>
          <a:p>
            <a:pPr marL="3886200" marR="0" lvl="8" indent="-228600" algn="l" defTabSz="914400" rtl="0" eaLnBrk="1" fontAlgn="auto" latinLnBrk="0" hangingPunct="1">
              <a:lnSpc>
                <a:spcPct val="120000"/>
              </a:lnSpc>
              <a:spcBef>
                <a:spcPts val="0"/>
              </a:spcBef>
              <a:spcAft>
                <a:spcPts val="0"/>
              </a:spcAft>
              <a:buClr>
                <a:srgbClr val="FF0000"/>
              </a:buClr>
              <a:buSzPct val="120000"/>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801773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4647822-B25F-06A0-2612-2826F0D88E92}"/>
              </a:ext>
            </a:extLst>
          </p:cNvPr>
          <p:cNvGrpSpPr/>
          <p:nvPr/>
        </p:nvGrpSpPr>
        <p:grpSpPr>
          <a:xfrm>
            <a:off x="2535006" y="1823356"/>
            <a:ext cx="7099325" cy="1562434"/>
            <a:chOff x="1230438" y="3157727"/>
            <a:chExt cx="7099325" cy="1562434"/>
          </a:xfrm>
        </p:grpSpPr>
        <p:grpSp>
          <p:nvGrpSpPr>
            <p:cNvPr id="87" name="Group 86"/>
            <p:cNvGrpSpPr/>
            <p:nvPr/>
          </p:nvGrpSpPr>
          <p:grpSpPr>
            <a:xfrm>
              <a:off x="1230438" y="3157727"/>
              <a:ext cx="7099325" cy="1547961"/>
              <a:chOff x="954069" y="2009769"/>
              <a:chExt cx="7099325" cy="1547961"/>
            </a:xfrm>
          </p:grpSpPr>
          <p:sp>
            <p:nvSpPr>
              <p:cNvPr id="5" name="TextBox 4"/>
              <p:cNvSpPr txBox="1"/>
              <p:nvPr/>
            </p:nvSpPr>
            <p:spPr>
              <a:xfrm>
                <a:off x="2392225" y="2009769"/>
                <a:ext cx="120327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Calibri" panose="020F0502020204030204"/>
                    <a:ea typeface="+mn-ea"/>
                    <a:cs typeface="+mn-cs"/>
                  </a:rPr>
                  <a:t>Stage 1 Analysis</a:t>
                </a:r>
              </a:p>
            </p:txBody>
          </p:sp>
          <p:sp>
            <p:nvSpPr>
              <p:cNvPr id="6" name="Rounded Rectangle 5"/>
              <p:cNvSpPr/>
              <p:nvPr/>
            </p:nvSpPr>
            <p:spPr>
              <a:xfrm>
                <a:off x="960203" y="2418426"/>
                <a:ext cx="7093191" cy="299420"/>
              </a:xfrm>
              <a:prstGeom prst="roundRect">
                <a:avLst/>
              </a:prstGeom>
              <a:solidFill>
                <a:schemeClr val="accent6">
                  <a:lumMod val="20000"/>
                  <a:lumOff val="80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Placebo</a:t>
                </a:r>
              </a:p>
            </p:txBody>
          </p:sp>
          <p:sp>
            <p:nvSpPr>
              <p:cNvPr id="7" name="Rounded Rectangle 6"/>
              <p:cNvSpPr/>
              <p:nvPr/>
            </p:nvSpPr>
            <p:spPr>
              <a:xfrm>
                <a:off x="955779" y="2823511"/>
                <a:ext cx="3713239" cy="301551"/>
              </a:xfrm>
              <a:prstGeom prst="roundRect">
                <a:avLst/>
              </a:prstGeom>
              <a:solidFill>
                <a:schemeClr val="accent5">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Memantine</a:t>
                </a:r>
              </a:p>
            </p:txBody>
          </p:sp>
          <p:sp>
            <p:nvSpPr>
              <p:cNvPr id="8" name="Rounded Rectangle 7"/>
              <p:cNvSpPr/>
              <p:nvPr/>
            </p:nvSpPr>
            <p:spPr>
              <a:xfrm>
                <a:off x="954069" y="3269270"/>
                <a:ext cx="3713239" cy="288460"/>
              </a:xfrm>
              <a:prstGeom prst="roundRect">
                <a:avLst/>
              </a:prstGeom>
              <a:solidFill>
                <a:schemeClr val="accent4">
                  <a:lumMod val="20000"/>
                  <a:lumOff val="80000"/>
                </a:schemeClr>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Trazodone</a:t>
                </a:r>
              </a:p>
            </p:txBody>
          </p:sp>
          <p:sp>
            <p:nvSpPr>
              <p:cNvPr id="14" name="TextBox 13">
                <a:extLst>
                  <a:ext uri="{FF2B5EF4-FFF2-40B4-BE49-F238E27FC236}">
                    <a16:creationId xmlns:a16="http://schemas.microsoft.com/office/drawing/2014/main" id="{60FF37E0-9982-C84F-845E-076FA1719204}"/>
                  </a:ext>
                </a:extLst>
              </p:cNvPr>
              <p:cNvSpPr txBox="1"/>
              <p:nvPr/>
            </p:nvSpPr>
            <p:spPr>
              <a:xfrm>
                <a:off x="4080435" y="2009769"/>
                <a:ext cx="120327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Calibri" panose="020F0502020204030204"/>
                    <a:ea typeface="+mn-ea"/>
                    <a:cs typeface="+mn-cs"/>
                  </a:rPr>
                  <a:t>Stage 2 Analysis</a:t>
                </a:r>
              </a:p>
            </p:txBody>
          </p:sp>
        </p:grpSp>
        <p:cxnSp>
          <p:nvCxnSpPr>
            <p:cNvPr id="4" name="Straight Connector 3">
              <a:extLst>
                <a:ext uri="{FF2B5EF4-FFF2-40B4-BE49-F238E27FC236}">
                  <a16:creationId xmlns:a16="http://schemas.microsoft.com/office/drawing/2014/main" id="{31235D35-34BE-CC31-4290-D80A30FD6ECA}"/>
                </a:ext>
              </a:extLst>
            </p:cNvPr>
            <p:cNvCxnSpPr>
              <a:cxnSpLocks/>
            </p:cNvCxnSpPr>
            <p:nvPr/>
          </p:nvCxnSpPr>
          <p:spPr>
            <a:xfrm>
              <a:off x="3234944" y="3460161"/>
              <a:ext cx="2118" cy="1260000"/>
            </a:xfrm>
            <a:prstGeom prst="line">
              <a:avLst/>
            </a:prstGeom>
          </p:spPr>
          <p:style>
            <a:lnRef idx="3">
              <a:schemeClr val="accent2"/>
            </a:lnRef>
            <a:fillRef idx="0">
              <a:schemeClr val="accent2"/>
            </a:fillRef>
            <a:effectRef idx="2">
              <a:schemeClr val="accent2"/>
            </a:effectRef>
            <a:fontRef idx="minor">
              <a:schemeClr val="tx1"/>
            </a:fontRef>
          </p:style>
        </p:cxnSp>
      </p:grpSp>
      <p:sp>
        <p:nvSpPr>
          <p:cNvPr id="16" name="Title 5">
            <a:extLst>
              <a:ext uri="{FF2B5EF4-FFF2-40B4-BE49-F238E27FC236}">
                <a16:creationId xmlns:a16="http://schemas.microsoft.com/office/drawing/2014/main" id="{5BAC69DD-DF3E-9BA1-2DFF-4B3A0D26620D}"/>
              </a:ext>
            </a:extLst>
          </p:cNvPr>
          <p:cNvSpPr txBox="1">
            <a:spLocks/>
          </p:cNvSpPr>
          <p:nvPr/>
        </p:nvSpPr>
        <p:spPr>
          <a:xfrm>
            <a:off x="4145061" y="84740"/>
            <a:ext cx="7528332" cy="6285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6CAEDF"/>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j-ea"/>
                <a:cs typeface="+mj-cs"/>
              </a:rPr>
              <a:t>A </a:t>
            </a:r>
            <a:r>
              <a:rPr lang="en-GB" sz="2800" dirty="0">
                <a:solidFill>
                  <a:srgbClr val="002060"/>
                </a:solidFill>
                <a:latin typeface="Calibri" panose="020F0502020204030204"/>
              </a:rPr>
              <a:t>UK Platform for definitive Phase 3 MND trials</a:t>
            </a:r>
          </a:p>
        </p:txBody>
      </p:sp>
      <p:sp>
        <p:nvSpPr>
          <p:cNvPr id="18" name="TextBox 17">
            <a:extLst>
              <a:ext uri="{FF2B5EF4-FFF2-40B4-BE49-F238E27FC236}">
                <a16:creationId xmlns:a16="http://schemas.microsoft.com/office/drawing/2014/main" id="{36B5D0FE-3BA0-8CCD-A6AF-A5072D335D4E}"/>
              </a:ext>
            </a:extLst>
          </p:cNvPr>
          <p:cNvSpPr txBox="1"/>
          <p:nvPr/>
        </p:nvSpPr>
        <p:spPr>
          <a:xfrm>
            <a:off x="1854671" y="1380384"/>
            <a:ext cx="13518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prstClr val="black"/>
                </a:solidFill>
                <a:latin typeface="Calibri" panose="020F0502020204030204"/>
              </a:rPr>
              <a:t>Feb 2020</a:t>
            </a:r>
            <a:endParaRPr kumimoji="0" lang="en-GB"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443F894-5A10-7E4B-25C0-4EAC7A20E59D}"/>
              </a:ext>
            </a:extLst>
          </p:cNvPr>
          <p:cNvSpPr txBox="1"/>
          <p:nvPr/>
        </p:nvSpPr>
        <p:spPr>
          <a:xfrm>
            <a:off x="1709492" y="1790062"/>
            <a:ext cx="163871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Calibri" panose="020F0502020204030204"/>
                <a:ea typeface="+mn-ea"/>
                <a:cs typeface="+mn-cs"/>
              </a:rPr>
              <a:t>MND SMART launched</a:t>
            </a:r>
          </a:p>
        </p:txBody>
      </p:sp>
      <p:pic>
        <p:nvPicPr>
          <p:cNvPr id="22" name="Picture 21">
            <a:extLst>
              <a:ext uri="{FF2B5EF4-FFF2-40B4-BE49-F238E27FC236}">
                <a16:creationId xmlns:a16="http://schemas.microsoft.com/office/drawing/2014/main" id="{B7576ACA-649A-F505-5BB8-65AB370716A5}"/>
              </a:ext>
            </a:extLst>
          </p:cNvPr>
          <p:cNvPicPr>
            <a:picLocks noChangeAspect="1"/>
          </p:cNvPicPr>
          <p:nvPr/>
        </p:nvPicPr>
        <p:blipFill>
          <a:blip r:embed="rId3"/>
          <a:stretch>
            <a:fillRect/>
          </a:stretch>
        </p:blipFill>
        <p:spPr>
          <a:xfrm>
            <a:off x="101196" y="5916377"/>
            <a:ext cx="12069120" cy="901867"/>
          </a:xfrm>
          <a:prstGeom prst="rect">
            <a:avLst/>
          </a:prstGeom>
        </p:spPr>
      </p:pic>
      <p:cxnSp>
        <p:nvCxnSpPr>
          <p:cNvPr id="15" name="Straight Connector 14">
            <a:extLst>
              <a:ext uri="{FF2B5EF4-FFF2-40B4-BE49-F238E27FC236}">
                <a16:creationId xmlns:a16="http://schemas.microsoft.com/office/drawing/2014/main" id="{DC4C10EE-115C-2927-26AF-0F1316BC4EB6}"/>
              </a:ext>
            </a:extLst>
          </p:cNvPr>
          <p:cNvCxnSpPr>
            <a:cxnSpLocks/>
          </p:cNvCxnSpPr>
          <p:nvPr/>
        </p:nvCxnSpPr>
        <p:spPr>
          <a:xfrm>
            <a:off x="6248245" y="2124559"/>
            <a:ext cx="2118" cy="1260000"/>
          </a:xfrm>
          <a:prstGeom prst="line">
            <a:avLst/>
          </a:prstGeom>
        </p:spPr>
        <p:style>
          <a:lnRef idx="3">
            <a:schemeClr val="accent2"/>
          </a:lnRef>
          <a:fillRef idx="0">
            <a:schemeClr val="accent2"/>
          </a:fillRef>
          <a:effectRef idx="2">
            <a:schemeClr val="accent2"/>
          </a:effectRef>
          <a:fontRef idx="minor">
            <a:schemeClr val="tx1"/>
          </a:fontRef>
        </p:style>
      </p:cxnSp>
      <p:sp>
        <p:nvSpPr>
          <p:cNvPr id="2" name="Rounded Rectangle 1">
            <a:extLst>
              <a:ext uri="{FF2B5EF4-FFF2-40B4-BE49-F238E27FC236}">
                <a16:creationId xmlns:a16="http://schemas.microsoft.com/office/drawing/2014/main" id="{4AD60724-E533-C6BA-5E4D-3A3B477A10A7}"/>
              </a:ext>
            </a:extLst>
          </p:cNvPr>
          <p:cNvSpPr/>
          <p:nvPr/>
        </p:nvSpPr>
        <p:spPr>
          <a:xfrm>
            <a:off x="5432444" y="3562155"/>
            <a:ext cx="4201887" cy="373828"/>
          </a:xfrm>
          <a:prstGeom prst="roundRect">
            <a:avLst/>
          </a:prstGeom>
          <a:solidFill>
            <a:schemeClr val="accent3">
              <a:lumMod val="20000"/>
              <a:lumOff val="80000"/>
            </a:schemeClr>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Amantadine</a:t>
            </a:r>
          </a:p>
        </p:txBody>
      </p:sp>
      <p:sp>
        <p:nvSpPr>
          <p:cNvPr id="3" name="TextBox 2">
            <a:extLst>
              <a:ext uri="{FF2B5EF4-FFF2-40B4-BE49-F238E27FC236}">
                <a16:creationId xmlns:a16="http://schemas.microsoft.com/office/drawing/2014/main" id="{D3AE8F20-D520-9EF0-BEBA-128EE331DB84}"/>
              </a:ext>
            </a:extLst>
          </p:cNvPr>
          <p:cNvSpPr txBox="1"/>
          <p:nvPr/>
        </p:nvSpPr>
        <p:spPr>
          <a:xfrm>
            <a:off x="3863612" y="1384449"/>
            <a:ext cx="13518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March 2022</a:t>
            </a:r>
          </a:p>
        </p:txBody>
      </p:sp>
      <p:cxnSp>
        <p:nvCxnSpPr>
          <p:cNvPr id="9" name="Straight Arrow Connector 8">
            <a:extLst>
              <a:ext uri="{FF2B5EF4-FFF2-40B4-BE49-F238E27FC236}">
                <a16:creationId xmlns:a16="http://schemas.microsoft.com/office/drawing/2014/main" id="{68F35E86-A3EC-A696-6EA1-0AE5FED7D0CB}"/>
              </a:ext>
            </a:extLst>
          </p:cNvPr>
          <p:cNvCxnSpPr>
            <a:cxnSpLocks/>
          </p:cNvCxnSpPr>
          <p:nvPr/>
        </p:nvCxnSpPr>
        <p:spPr>
          <a:xfrm>
            <a:off x="5427284" y="3562155"/>
            <a:ext cx="0" cy="984246"/>
          </a:xfrm>
          <a:prstGeom prst="straightConnector1">
            <a:avLst/>
          </a:prstGeom>
          <a:ln w="9525">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D66940D-7757-AE2A-5516-835AB02E0226}"/>
              </a:ext>
            </a:extLst>
          </p:cNvPr>
          <p:cNvSpPr txBox="1"/>
          <p:nvPr/>
        </p:nvSpPr>
        <p:spPr>
          <a:xfrm>
            <a:off x="4728958" y="4568952"/>
            <a:ext cx="13518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April 2023</a:t>
            </a:r>
          </a:p>
        </p:txBody>
      </p:sp>
      <p:sp>
        <p:nvSpPr>
          <p:cNvPr id="11" name="TextBox 10">
            <a:extLst>
              <a:ext uri="{FF2B5EF4-FFF2-40B4-BE49-F238E27FC236}">
                <a16:creationId xmlns:a16="http://schemas.microsoft.com/office/drawing/2014/main" id="{C9E5678B-A1A6-5E64-3080-7DBFA27F328A}"/>
              </a:ext>
            </a:extLst>
          </p:cNvPr>
          <p:cNvSpPr txBox="1"/>
          <p:nvPr/>
        </p:nvSpPr>
        <p:spPr>
          <a:xfrm>
            <a:off x="5607977" y="1387603"/>
            <a:ext cx="128053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Oct 2023</a:t>
            </a:r>
          </a:p>
        </p:txBody>
      </p:sp>
      <p:cxnSp>
        <p:nvCxnSpPr>
          <p:cNvPr id="27" name="Straight Connector 26">
            <a:extLst>
              <a:ext uri="{FF2B5EF4-FFF2-40B4-BE49-F238E27FC236}">
                <a16:creationId xmlns:a16="http://schemas.microsoft.com/office/drawing/2014/main" id="{06562444-6015-7E08-0003-891B3E3E77B0}"/>
              </a:ext>
            </a:extLst>
          </p:cNvPr>
          <p:cNvCxnSpPr>
            <a:cxnSpLocks/>
          </p:cNvCxnSpPr>
          <p:nvPr/>
        </p:nvCxnSpPr>
        <p:spPr>
          <a:xfrm flipH="1">
            <a:off x="2534996" y="2124559"/>
            <a:ext cx="6144" cy="1257428"/>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Arrow Connector 27">
            <a:extLst>
              <a:ext uri="{FF2B5EF4-FFF2-40B4-BE49-F238E27FC236}">
                <a16:creationId xmlns:a16="http://schemas.microsoft.com/office/drawing/2014/main" id="{AD50196B-45A9-889C-81EB-7D4F4205E86D}"/>
              </a:ext>
            </a:extLst>
          </p:cNvPr>
          <p:cNvCxnSpPr>
            <a:cxnSpLocks/>
          </p:cNvCxnSpPr>
          <p:nvPr/>
        </p:nvCxnSpPr>
        <p:spPr>
          <a:xfrm>
            <a:off x="7921133" y="3551823"/>
            <a:ext cx="0" cy="1000490"/>
          </a:xfrm>
          <a:prstGeom prst="straightConnector1">
            <a:avLst/>
          </a:prstGeom>
          <a:ln w="9525">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E822DF3-8AEA-AD24-02E1-1558D01DD1F1}"/>
              </a:ext>
            </a:extLst>
          </p:cNvPr>
          <p:cNvSpPr txBox="1"/>
          <p:nvPr/>
        </p:nvSpPr>
        <p:spPr>
          <a:xfrm>
            <a:off x="7307588" y="3213853"/>
            <a:ext cx="120327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Stage 1 Analysis</a:t>
            </a:r>
          </a:p>
        </p:txBody>
      </p:sp>
      <p:sp>
        <p:nvSpPr>
          <p:cNvPr id="12" name="TextBox 11">
            <a:extLst>
              <a:ext uri="{FF2B5EF4-FFF2-40B4-BE49-F238E27FC236}">
                <a16:creationId xmlns:a16="http://schemas.microsoft.com/office/drawing/2014/main" id="{527615EF-2A9A-606F-5530-DBCA8304D60B}"/>
              </a:ext>
            </a:extLst>
          </p:cNvPr>
          <p:cNvSpPr txBox="1"/>
          <p:nvPr/>
        </p:nvSpPr>
        <p:spPr>
          <a:xfrm>
            <a:off x="7264989" y="4551092"/>
            <a:ext cx="1351800"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prstClr val="black"/>
                </a:solidFill>
                <a:latin typeface="Calibri" panose="020F0502020204030204"/>
              </a:rPr>
              <a:t>Summer</a:t>
            </a: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 </a:t>
            </a:r>
            <a:r>
              <a:rPr lang="en-GB" sz="1400" b="1">
                <a:solidFill>
                  <a:prstClr val="black"/>
                </a:solidFill>
                <a:latin typeface="Calibri" panose="020F0502020204030204"/>
              </a:rPr>
              <a:t>2024</a:t>
            </a:r>
            <a:endParaRPr kumimoji="0" lang="en-GB"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A2BAFB1-4566-2FEC-ED3C-67127C00B6E9}"/>
              </a:ext>
            </a:extLst>
          </p:cNvPr>
          <p:cNvSpPr txBox="1"/>
          <p:nvPr/>
        </p:nvSpPr>
        <p:spPr>
          <a:xfrm>
            <a:off x="375473" y="4260987"/>
            <a:ext cx="351900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ea typeface="Calibri"/>
                <a:cs typeface="Calibri"/>
              </a:rPr>
              <a:t>Primary outcome measures:</a:t>
            </a:r>
          </a:p>
          <a:p>
            <a:r>
              <a:rPr lang="en-US" sz="1200" dirty="0">
                <a:ea typeface="Calibri"/>
                <a:cs typeface="Calibri"/>
              </a:rPr>
              <a:t>Participant functioning (ALS-FRS(R)) + survival</a:t>
            </a:r>
          </a:p>
          <a:p>
            <a:endParaRPr lang="en-US" sz="1200" dirty="0">
              <a:ea typeface="Calibri"/>
              <a:cs typeface="Calibri"/>
            </a:endParaRPr>
          </a:p>
          <a:p>
            <a:r>
              <a:rPr lang="en-US" sz="1200" b="1" dirty="0">
                <a:ea typeface="Calibri"/>
                <a:cs typeface="Calibri"/>
              </a:rPr>
              <a:t>Secondary outcome measures:</a:t>
            </a:r>
            <a:r>
              <a:rPr lang="en-US" sz="1200" dirty="0">
                <a:ea typeface="Calibri"/>
                <a:cs typeface="Calibri"/>
              </a:rPr>
              <a:t> </a:t>
            </a:r>
          </a:p>
          <a:p>
            <a:r>
              <a:rPr lang="en-US" sz="1200" dirty="0">
                <a:ea typeface="Calibri"/>
                <a:cs typeface="Calibri"/>
              </a:rPr>
              <a:t>Cognition (ECAS), mood (HADS), quality of life, safety,</a:t>
            </a:r>
          </a:p>
          <a:p>
            <a:r>
              <a:rPr lang="en-US" sz="1200" dirty="0">
                <a:ea typeface="Calibri"/>
                <a:cs typeface="Calibri"/>
              </a:rPr>
              <a:t>Neurofilament light chain</a:t>
            </a:r>
          </a:p>
        </p:txBody>
      </p:sp>
      <p:pic>
        <p:nvPicPr>
          <p:cNvPr id="23" name="Picture 22">
            <a:extLst>
              <a:ext uri="{FF2B5EF4-FFF2-40B4-BE49-F238E27FC236}">
                <a16:creationId xmlns:a16="http://schemas.microsoft.com/office/drawing/2014/main" id="{E86F5219-12C2-1983-E194-3EAEBD553D41}"/>
              </a:ext>
            </a:extLst>
          </p:cNvPr>
          <p:cNvPicPr>
            <a:picLocks noChangeAspect="1"/>
          </p:cNvPicPr>
          <p:nvPr/>
        </p:nvPicPr>
        <p:blipFill rotWithShape="1">
          <a:blip r:embed="rId4"/>
          <a:srcRect l="1" t="6422" r="43335"/>
          <a:stretch/>
        </p:blipFill>
        <p:spPr>
          <a:xfrm>
            <a:off x="657717" y="128823"/>
            <a:ext cx="3519006" cy="534796"/>
          </a:xfrm>
          <a:prstGeom prst="rect">
            <a:avLst/>
          </a:prstGeom>
        </p:spPr>
      </p:pic>
      <p:sp>
        <p:nvSpPr>
          <p:cNvPr id="25" name="TextBox 24">
            <a:extLst>
              <a:ext uri="{FF2B5EF4-FFF2-40B4-BE49-F238E27FC236}">
                <a16:creationId xmlns:a16="http://schemas.microsoft.com/office/drawing/2014/main" id="{75C557A6-A549-6B08-80E6-3E7D1C0F37F4}"/>
              </a:ext>
            </a:extLst>
          </p:cNvPr>
          <p:cNvSpPr txBox="1"/>
          <p:nvPr/>
        </p:nvSpPr>
        <p:spPr>
          <a:xfrm>
            <a:off x="3962632" y="5192385"/>
            <a:ext cx="718590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GB" sz="1800" b="1" dirty="0">
                <a:solidFill>
                  <a:srgbClr val="002060"/>
                </a:solidFill>
                <a:latin typeface="Calibri" panose="020F0502020204030204"/>
              </a:rPr>
              <a:t>Initial focus on repurposed medicines.  A platform ready for pharma</a:t>
            </a:r>
          </a:p>
        </p:txBody>
      </p:sp>
    </p:spTree>
    <p:extLst>
      <p:ext uri="{BB962C8B-B14F-4D97-AF65-F5344CB8AC3E}">
        <p14:creationId xmlns:p14="http://schemas.microsoft.com/office/powerpoint/2010/main" val="3524446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C9DA4A-2AE6-B0CF-1416-5099EE1B81A5}"/>
              </a:ext>
            </a:extLst>
          </p:cNvPr>
          <p:cNvPicPr>
            <a:picLocks noChangeAspect="1"/>
          </p:cNvPicPr>
          <p:nvPr/>
        </p:nvPicPr>
        <p:blipFill>
          <a:blip r:embed="rId3"/>
          <a:stretch>
            <a:fillRect/>
          </a:stretch>
        </p:blipFill>
        <p:spPr>
          <a:xfrm>
            <a:off x="101196" y="5916377"/>
            <a:ext cx="12069120" cy="901867"/>
          </a:xfrm>
          <a:prstGeom prst="rect">
            <a:avLst/>
          </a:prstGeom>
        </p:spPr>
      </p:pic>
      <p:pic>
        <p:nvPicPr>
          <p:cNvPr id="7" name="Picture 6">
            <a:extLst>
              <a:ext uri="{FF2B5EF4-FFF2-40B4-BE49-F238E27FC236}">
                <a16:creationId xmlns:a16="http://schemas.microsoft.com/office/drawing/2014/main" id="{8A403511-2002-A3ED-B3A7-14B6838DF57E}"/>
              </a:ext>
            </a:extLst>
          </p:cNvPr>
          <p:cNvPicPr>
            <a:picLocks noChangeAspect="1"/>
          </p:cNvPicPr>
          <p:nvPr/>
        </p:nvPicPr>
        <p:blipFill>
          <a:blip r:embed="rId4"/>
          <a:stretch>
            <a:fillRect/>
          </a:stretch>
        </p:blipFill>
        <p:spPr>
          <a:xfrm>
            <a:off x="4417065" y="647682"/>
            <a:ext cx="3357870" cy="4182153"/>
          </a:xfrm>
          <a:prstGeom prst="rect">
            <a:avLst/>
          </a:prstGeom>
        </p:spPr>
      </p:pic>
      <p:sp>
        <p:nvSpPr>
          <p:cNvPr id="10" name="TextBox 9">
            <a:extLst>
              <a:ext uri="{FF2B5EF4-FFF2-40B4-BE49-F238E27FC236}">
                <a16:creationId xmlns:a16="http://schemas.microsoft.com/office/drawing/2014/main" id="{1C405386-A6C2-6F91-D345-4953797C09E3}"/>
              </a:ext>
            </a:extLst>
          </p:cNvPr>
          <p:cNvSpPr txBox="1"/>
          <p:nvPr/>
        </p:nvSpPr>
        <p:spPr>
          <a:xfrm>
            <a:off x="429630" y="5296389"/>
            <a:ext cx="11332740" cy="369332"/>
          </a:xfrm>
          <a:prstGeom prst="rect">
            <a:avLst/>
          </a:prstGeom>
          <a:noFill/>
        </p:spPr>
        <p:txBody>
          <a:bodyPr wrap="square">
            <a:spAutoFit/>
          </a:bodyPr>
          <a:lstStyle/>
          <a:p>
            <a:pPr algn="ctr">
              <a:defRPr/>
            </a:pPr>
            <a:r>
              <a:rPr lang="en-GB" sz="1800" b="1" dirty="0">
                <a:solidFill>
                  <a:prstClr val="black"/>
                </a:solidFill>
                <a:latin typeface="+mn-lt"/>
              </a:rPr>
              <a:t>We strive for equity of access for </a:t>
            </a:r>
            <a:r>
              <a:rPr lang="en-GB" sz="1800" b="1" dirty="0" err="1">
                <a:solidFill>
                  <a:prstClr val="black"/>
                </a:solidFill>
                <a:latin typeface="+mn-lt"/>
              </a:rPr>
              <a:t>pwMND</a:t>
            </a:r>
            <a:r>
              <a:rPr lang="en-GB" sz="1800" b="1" dirty="0">
                <a:solidFill>
                  <a:prstClr val="black"/>
                </a:solidFill>
                <a:latin typeface="+mn-lt"/>
              </a:rPr>
              <a:t> throughout the UK</a:t>
            </a:r>
            <a:r>
              <a:rPr lang="en-GB" sz="1800" dirty="0">
                <a:solidFill>
                  <a:prstClr val="black"/>
                </a:solidFill>
                <a:latin typeface="+mn-lt"/>
              </a:rPr>
              <a:t> </a:t>
            </a:r>
            <a:r>
              <a:rPr lang="en-GB" sz="1800" b="1" dirty="0">
                <a:solidFill>
                  <a:prstClr val="black"/>
                </a:solidFill>
                <a:latin typeface="+mn-lt"/>
              </a:rPr>
              <a:t>regardless of location, social status, or ethnicity</a:t>
            </a:r>
            <a:endParaRPr lang="en-GB" sz="1800" b="1" dirty="0">
              <a:solidFill>
                <a:prstClr val="black"/>
              </a:solidFill>
              <a:latin typeface="+mn-lt"/>
              <a:ea typeface="Calibri"/>
              <a:cs typeface="Calibri"/>
            </a:endParaRPr>
          </a:p>
        </p:txBody>
      </p:sp>
      <p:pic>
        <p:nvPicPr>
          <p:cNvPr id="11" name="Picture 2" descr="MND-SMART | Clinical trials for MND.">
            <a:extLst>
              <a:ext uri="{FF2B5EF4-FFF2-40B4-BE49-F238E27FC236}">
                <a16:creationId xmlns:a16="http://schemas.microsoft.com/office/drawing/2014/main" id="{2B039CC4-4800-AA75-3469-2CCCEB806D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799" y="0"/>
            <a:ext cx="2648480" cy="110991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090A7B35-AA47-5ABA-E393-F79D114CA074}"/>
              </a:ext>
            </a:extLst>
          </p:cNvPr>
          <p:cNvSpPr txBox="1">
            <a:spLocks/>
          </p:cNvSpPr>
          <p:nvPr/>
        </p:nvSpPr>
        <p:spPr>
          <a:xfrm>
            <a:off x="326324" y="4645835"/>
            <a:ext cx="3656289" cy="3295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6CAEDF"/>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a:ea typeface="+mj-ea"/>
                <a:cs typeface="+mj-cs"/>
              </a:rPr>
              <a:t>Recruitment rate of c.15 participants/month</a:t>
            </a:r>
          </a:p>
        </p:txBody>
      </p:sp>
      <p:graphicFrame>
        <p:nvGraphicFramePr>
          <p:cNvPr id="8" name="Chart 7">
            <a:extLst>
              <a:ext uri="{FF2B5EF4-FFF2-40B4-BE49-F238E27FC236}">
                <a16:creationId xmlns:a16="http://schemas.microsoft.com/office/drawing/2014/main" id="{FD247BD0-9A46-D3B5-A2AA-BDD3B4F13D70}"/>
              </a:ext>
            </a:extLst>
          </p:cNvPr>
          <p:cNvGraphicFramePr>
            <a:graphicFrameLocks/>
          </p:cNvGraphicFramePr>
          <p:nvPr/>
        </p:nvGraphicFramePr>
        <p:xfrm>
          <a:off x="244990" y="1004950"/>
          <a:ext cx="3818955" cy="4166111"/>
        </p:xfrm>
        <a:graphic>
          <a:graphicData uri="http://schemas.openxmlformats.org/drawingml/2006/chart">
            <c:chart xmlns:c="http://schemas.openxmlformats.org/drawingml/2006/chart" xmlns:r="http://schemas.openxmlformats.org/officeDocument/2006/relationships" r:id="rId6"/>
          </a:graphicData>
        </a:graphic>
      </p:graphicFrame>
      <p:pic>
        <p:nvPicPr>
          <p:cNvPr id="3" name="Picture 2">
            <a:extLst>
              <a:ext uri="{FF2B5EF4-FFF2-40B4-BE49-F238E27FC236}">
                <a16:creationId xmlns:a16="http://schemas.microsoft.com/office/drawing/2014/main" id="{F71519EA-E442-97AD-F7C3-C528626DDBCD}"/>
              </a:ext>
            </a:extLst>
          </p:cNvPr>
          <p:cNvPicPr>
            <a:picLocks noChangeAspect="1"/>
          </p:cNvPicPr>
          <p:nvPr/>
        </p:nvPicPr>
        <p:blipFill rotWithShape="1">
          <a:blip r:embed="rId7"/>
          <a:srcRect r="1844"/>
          <a:stretch/>
        </p:blipFill>
        <p:spPr>
          <a:xfrm>
            <a:off x="7999222" y="499616"/>
            <a:ext cx="4002096" cy="4361751"/>
          </a:xfrm>
          <a:prstGeom prst="rect">
            <a:avLst/>
          </a:prstGeom>
        </p:spPr>
      </p:pic>
    </p:spTree>
    <p:extLst>
      <p:ext uri="{BB962C8B-B14F-4D97-AF65-F5344CB8AC3E}">
        <p14:creationId xmlns:p14="http://schemas.microsoft.com/office/powerpoint/2010/main" val="1619602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F44CC-FF44-65A5-61DC-AF129AB11870}"/>
              </a:ext>
            </a:extLst>
          </p:cNvPr>
          <p:cNvSpPr>
            <a:spLocks noGrp="1"/>
          </p:cNvSpPr>
          <p:nvPr>
            <p:ph type="title"/>
          </p:nvPr>
        </p:nvSpPr>
        <p:spPr>
          <a:xfrm>
            <a:off x="1164771" y="136525"/>
            <a:ext cx="10515600" cy="1325563"/>
          </a:xfrm>
        </p:spPr>
        <p:txBody>
          <a:bodyPr>
            <a:normAutofit/>
          </a:bodyPr>
          <a:lstStyle/>
          <a:p>
            <a:pPr algn="ctr"/>
            <a:r>
              <a:rPr lang="en-US" sz="2800" b="1" dirty="0">
                <a:solidFill>
                  <a:srgbClr val="002060"/>
                </a:solidFill>
                <a:latin typeface="+mn-lt"/>
              </a:rPr>
              <a:t>Definitive result for memantine and trazodone comparisons</a:t>
            </a:r>
            <a:br>
              <a:rPr lang="en-US" sz="2800" b="1" dirty="0">
                <a:solidFill>
                  <a:srgbClr val="002060"/>
                </a:solidFill>
                <a:latin typeface="+mn-lt"/>
              </a:rPr>
            </a:br>
            <a:r>
              <a:rPr lang="en-US" sz="2000" b="1" dirty="0">
                <a:solidFill>
                  <a:srgbClr val="002060"/>
                </a:solidFill>
                <a:latin typeface="+mn-lt"/>
              </a:rPr>
              <a:t>submitted to </a:t>
            </a:r>
            <a:r>
              <a:rPr lang="en-US" sz="2000" b="1" i="1" dirty="0">
                <a:solidFill>
                  <a:srgbClr val="002060"/>
                </a:solidFill>
                <a:latin typeface="+mn-lt"/>
              </a:rPr>
              <a:t>The Lancet Neurology</a:t>
            </a:r>
          </a:p>
        </p:txBody>
      </p:sp>
      <p:pic>
        <p:nvPicPr>
          <p:cNvPr id="4" name="Picture 3">
            <a:extLst>
              <a:ext uri="{FF2B5EF4-FFF2-40B4-BE49-F238E27FC236}">
                <a16:creationId xmlns:a16="http://schemas.microsoft.com/office/drawing/2014/main" id="{397B2C80-91AB-3B5B-7C3A-BEDFF5788B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0714" y="1635579"/>
            <a:ext cx="4688116" cy="3516088"/>
          </a:xfrm>
          <a:prstGeom prst="rect">
            <a:avLst/>
          </a:prstGeom>
          <a:noFill/>
          <a:ln>
            <a:noFill/>
          </a:ln>
        </p:spPr>
      </p:pic>
      <p:pic>
        <p:nvPicPr>
          <p:cNvPr id="5" name="Picture 4">
            <a:extLst>
              <a:ext uri="{FF2B5EF4-FFF2-40B4-BE49-F238E27FC236}">
                <a16:creationId xmlns:a16="http://schemas.microsoft.com/office/drawing/2014/main" id="{93CA7576-8129-4F77-EABF-8EEFD090A670}"/>
              </a:ext>
            </a:extLst>
          </p:cNvPr>
          <p:cNvPicPr>
            <a:picLocks noChangeAspect="1"/>
          </p:cNvPicPr>
          <p:nvPr/>
        </p:nvPicPr>
        <p:blipFill>
          <a:blip r:embed="rId3"/>
          <a:stretch>
            <a:fillRect/>
          </a:stretch>
        </p:blipFill>
        <p:spPr>
          <a:xfrm>
            <a:off x="101196" y="5916377"/>
            <a:ext cx="12069120" cy="901867"/>
          </a:xfrm>
          <a:prstGeom prst="rect">
            <a:avLst/>
          </a:prstGeom>
        </p:spPr>
      </p:pic>
      <p:pic>
        <p:nvPicPr>
          <p:cNvPr id="6" name="Picture 5">
            <a:extLst>
              <a:ext uri="{FF2B5EF4-FFF2-40B4-BE49-F238E27FC236}">
                <a16:creationId xmlns:a16="http://schemas.microsoft.com/office/drawing/2014/main" id="{346093EE-2BCA-CF6D-2D2D-23B8BF653696}"/>
              </a:ext>
            </a:extLst>
          </p:cNvPr>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618512" y="1641023"/>
            <a:ext cx="4706256" cy="3529692"/>
          </a:xfrm>
          <a:prstGeom prst="rect">
            <a:avLst/>
          </a:prstGeom>
          <a:noFill/>
          <a:ln>
            <a:noFill/>
          </a:ln>
        </p:spPr>
      </p:pic>
    </p:spTree>
    <p:extLst>
      <p:ext uri="{BB962C8B-B14F-4D97-AF65-F5344CB8AC3E}">
        <p14:creationId xmlns:p14="http://schemas.microsoft.com/office/powerpoint/2010/main" val="1500798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65148" y="1239877"/>
            <a:ext cx="5616345" cy="2308324"/>
          </a:xfrm>
          <a:prstGeom prst="rect">
            <a:avLst/>
          </a:prstGeom>
          <a:solidFill>
            <a:schemeClr val="accent5">
              <a:lumMod val="20000"/>
              <a:lumOff val="80000"/>
            </a:schemeClr>
          </a:solidFill>
          <a:effectLst>
            <a:outerShdw blurRad="50800" dist="38100" algn="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i="1" u="none" strike="noStrike" kern="1200" cap="none" spc="0" normalizeH="0" baseline="0" noProof="0">
                <a:ln>
                  <a:noFill/>
                </a:ln>
                <a:solidFill>
                  <a:srgbClr val="333333"/>
                </a:solidFill>
                <a:effectLst/>
                <a:uLnTx/>
                <a:uFillTx/>
                <a:latin typeface="Calibri" panose="020F0502020204030204"/>
                <a:ea typeface="+mn-ea"/>
                <a:cs typeface="+mn-cs"/>
              </a:rPr>
              <a:t>“Just the knowledge that there may be some help available, not a cure, but something that could ease the symptoms was encouraging. </a:t>
            </a:r>
            <a:r>
              <a:rPr kumimoji="0" lang="en-GB" sz="1800" i="1" u="none" strike="noStrike" kern="1200" cap="none" spc="0" normalizeH="0" baseline="0" noProof="0">
                <a:ln>
                  <a:noFill/>
                </a:ln>
                <a:solidFill>
                  <a:prstClr val="black"/>
                </a:solidFill>
                <a:effectLst/>
                <a:uLnTx/>
                <a:uFillTx/>
                <a:latin typeface="Calibri" panose="020F0502020204030204"/>
                <a:ea typeface="+mn-ea"/>
                <a:cs typeface="+mn-cs"/>
              </a:rPr>
              <a:t>I'm not under any illusion that there is a cure at this moment in time, but I feel proud of myself and my husband for undertaking the Trial and proud I might be doing my bit in the fight against MND.”</a:t>
            </a:r>
            <a:endParaRPr kumimoji="0" lang="en-GB" sz="180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a:ln>
                  <a:noFill/>
                </a:ln>
                <a:solidFill>
                  <a:prstClr val="black"/>
                </a:solidFill>
                <a:effectLst/>
                <a:uLnTx/>
                <a:uFillTx/>
                <a:latin typeface="Calibri" panose="020F0502020204030204"/>
                <a:ea typeface="+mn-ea"/>
                <a:cs typeface="+mn-cs"/>
              </a:rPr>
              <a:t>Participant in Isle of Wight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p:cNvSpPr/>
          <p:nvPr/>
        </p:nvSpPr>
        <p:spPr>
          <a:xfrm>
            <a:off x="6146641" y="1239877"/>
            <a:ext cx="5616345" cy="2308324"/>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i="1" u="none" strike="noStrike" kern="1200" cap="none" spc="0" normalizeH="0" baseline="0" noProof="0">
                <a:ln>
                  <a:noFill/>
                </a:ln>
                <a:solidFill>
                  <a:srgbClr val="333333"/>
                </a:solidFill>
                <a:effectLst/>
                <a:uLnTx/>
                <a:uFillTx/>
                <a:latin typeface="Calibri"/>
                <a:ea typeface="+mn-ea"/>
                <a:cs typeface="+mn-cs"/>
              </a:rPr>
              <a:t>“It’s given me such hope being in the trial, knowing we can help make this diagnosis a bit easier for people in the future is amazing.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i="1" u="none" strike="noStrike" kern="1200" cap="none" spc="0" normalizeH="0" baseline="0" noProof="0">
              <a:ln>
                <a:noFill/>
              </a:ln>
              <a:solidFill>
                <a:srgbClr val="333333"/>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i="1" u="none" strike="noStrike" kern="1200" cap="none" spc="0" normalizeH="0" baseline="0" noProof="0">
                <a:ln>
                  <a:noFill/>
                </a:ln>
                <a:solidFill>
                  <a:srgbClr val="333333"/>
                </a:solidFill>
                <a:effectLst/>
                <a:uLnTx/>
                <a:uFillTx/>
                <a:latin typeface="Calibri"/>
                <a:ea typeface="+mn-ea"/>
                <a:cs typeface="+mn-cs"/>
              </a:rPr>
              <a:t>I also get extra time speaking with the team who are great, it’s like another team are part of my 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a:ln>
                  <a:noFill/>
                </a:ln>
                <a:solidFill>
                  <a:srgbClr val="333333"/>
                </a:solidFill>
                <a:effectLst/>
                <a:uLnTx/>
                <a:uFillTx/>
                <a:latin typeface="Calibri"/>
                <a:ea typeface="+mn-ea"/>
                <a:cs typeface="+mn-cs"/>
              </a:rPr>
              <a:t>Participant in Ipswich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a:off x="265148" y="3990802"/>
            <a:ext cx="5616345" cy="1754326"/>
          </a:xfrm>
          <a:prstGeom prst="rect">
            <a:avLst/>
          </a:prstGeom>
          <a:solidFill>
            <a:schemeClr val="accent6">
              <a:lumMod val="20000"/>
              <a:lumOff val="80000"/>
            </a:schemeClr>
          </a:solidFill>
          <a:ln>
            <a:solidFill>
              <a:schemeClr val="accent6"/>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i="1" u="none" strike="noStrike" kern="1200" cap="none" spc="0" normalizeH="0" baseline="0" noProof="0">
                <a:ln>
                  <a:noFill/>
                </a:ln>
                <a:solidFill>
                  <a:srgbClr val="333333"/>
                </a:solidFill>
                <a:effectLst/>
                <a:uLnTx/>
                <a:uFillTx/>
                <a:latin typeface="Calibri"/>
                <a:ea typeface="+mn-ea"/>
                <a:cs typeface="+mn-cs"/>
              </a:rPr>
              <a:t>“I am so grateful to have the opportunity to take part in MND-SMART clinical trials. While I live in hope that I may have a 'miracle drug', I also feel strongly that the only way forward to lessening the impact of this condition is through research”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a:ln>
                  <a:noFill/>
                </a:ln>
                <a:solidFill>
                  <a:srgbClr val="333333"/>
                </a:solidFill>
                <a:effectLst/>
                <a:uLnTx/>
                <a:uFillTx/>
                <a:latin typeface="Calibri"/>
                <a:ea typeface="+mn-ea"/>
                <a:cs typeface="+mn-cs"/>
              </a:rPr>
              <a:t>Participant in Orkney</a:t>
            </a:r>
            <a:endParaRPr kumimoji="0" lang="en-GB" sz="1800" b="1" u="none" strike="noStrike" kern="1200" cap="none" spc="0" normalizeH="0" baseline="0" noProof="0">
              <a:ln>
                <a:noFill/>
              </a:ln>
              <a:solidFill>
                <a:prstClr val="black"/>
              </a:solidFill>
              <a:effectLst/>
              <a:uLnTx/>
              <a:uFillTx/>
              <a:latin typeface="Calibri"/>
              <a:ea typeface="+mn-ea"/>
              <a:cs typeface="+mn-cs"/>
            </a:endParaRPr>
          </a:p>
        </p:txBody>
      </p:sp>
      <p:sp>
        <p:nvSpPr>
          <p:cNvPr id="21" name="TextBox 20"/>
          <p:cNvSpPr txBox="1"/>
          <p:nvPr/>
        </p:nvSpPr>
        <p:spPr>
          <a:xfrm>
            <a:off x="6146641" y="3990802"/>
            <a:ext cx="5616345" cy="1754326"/>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i="1" u="none" strike="noStrike" kern="1200" cap="none" spc="0" normalizeH="0" baseline="0" noProof="0">
                <a:ln>
                  <a:noFill/>
                </a:ln>
                <a:solidFill>
                  <a:prstClr val="black"/>
                </a:solidFill>
                <a:effectLst/>
                <a:uLnTx/>
                <a:uFillTx/>
                <a:latin typeface="Calibri" panose="020F0502020204030204"/>
                <a:ea typeface="+mn-ea"/>
                <a:cs typeface="+mn-cs"/>
              </a:rPr>
              <a:t>“Knowing I could be helping people in the future is really important, it has given me the will and life to carry on each 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a:ln>
                  <a:noFill/>
                </a:ln>
                <a:solidFill>
                  <a:prstClr val="black"/>
                </a:solidFill>
                <a:effectLst/>
                <a:uLnTx/>
                <a:uFillTx/>
                <a:latin typeface="Calibri" panose="020F0502020204030204"/>
                <a:ea typeface="+mn-ea"/>
                <a:cs typeface="+mn-cs"/>
              </a:rPr>
              <a:t>Participant in Salford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C151BD5-B82F-C88D-7FCA-EA74EA5E48BA}"/>
              </a:ext>
            </a:extLst>
          </p:cNvPr>
          <p:cNvPicPr>
            <a:picLocks noChangeAspect="1"/>
          </p:cNvPicPr>
          <p:nvPr/>
        </p:nvPicPr>
        <p:blipFill>
          <a:blip r:embed="rId3"/>
          <a:stretch>
            <a:fillRect/>
          </a:stretch>
        </p:blipFill>
        <p:spPr>
          <a:xfrm>
            <a:off x="101196" y="5916377"/>
            <a:ext cx="12069120" cy="901867"/>
          </a:xfrm>
          <a:prstGeom prst="rect">
            <a:avLst/>
          </a:prstGeom>
        </p:spPr>
      </p:pic>
      <p:pic>
        <p:nvPicPr>
          <p:cNvPr id="3" name="Picture 2" descr="MND-SMART | Clinical trials for MND.">
            <a:extLst>
              <a:ext uri="{FF2B5EF4-FFF2-40B4-BE49-F238E27FC236}">
                <a16:creationId xmlns:a16="http://schemas.microsoft.com/office/drawing/2014/main" id="{761B7E6D-C037-4CA7-F84D-65CD92FE5C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0"/>
            <a:ext cx="2648480" cy="110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05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r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7671" y="1489437"/>
            <a:ext cx="3259323" cy="151849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CF294CD-EACA-6643-BF5E-C1421BFE5306}"/>
              </a:ext>
            </a:extLst>
          </p:cNvPr>
          <p:cNvSpPr txBox="1">
            <a:spLocks/>
          </p:cNvSpPr>
          <p:nvPr/>
        </p:nvSpPr>
        <p:spPr>
          <a:xfrm>
            <a:off x="2060594" y="4753418"/>
            <a:ext cx="8070811" cy="755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2800" b="1" dirty="0">
                <a:solidFill>
                  <a:srgbClr val="002060"/>
                </a:solidFill>
                <a:latin typeface="+mn-lt"/>
              </a:rPr>
              <a:t>Continuous innovation supporting decentralisation</a:t>
            </a:r>
            <a:br>
              <a:rPr lang="en-GB" sz="2800" b="1" dirty="0">
                <a:latin typeface="+mn-lt"/>
              </a:rPr>
            </a:br>
            <a:endParaRPr lang="en-GB" sz="2800" b="1" dirty="0">
              <a:latin typeface="+mn-lt"/>
              <a:cs typeface="Calibri" panose="020F0502020204030204" pitchFamily="34" charset="0"/>
            </a:endParaRPr>
          </a:p>
        </p:txBody>
      </p:sp>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6017" y="1382005"/>
            <a:ext cx="2420827" cy="1536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DocuSign digital signatur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196" y="1382005"/>
            <a:ext cx="3222482" cy="18247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175280" y="3651254"/>
            <a:ext cx="28822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effectLst/>
                <a:uLnTx/>
                <a:uFillTx/>
                <a:latin typeface="Calibri"/>
                <a:ea typeface="ＭＳ Ｐゴシック" panose="020B0600070205080204" pitchFamily="34" charset="-128"/>
                <a:cs typeface="+mn-cs"/>
              </a:rPr>
              <a:t>Video conference follow ups</a:t>
            </a:r>
          </a:p>
        </p:txBody>
      </p:sp>
      <p:sp>
        <p:nvSpPr>
          <p:cNvPr id="9" name="TextBox 8"/>
          <p:cNvSpPr txBox="1"/>
          <p:nvPr/>
        </p:nvSpPr>
        <p:spPr>
          <a:xfrm>
            <a:off x="6657671" y="3665400"/>
            <a:ext cx="22637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effectLst/>
                <a:uLnTx/>
                <a:uFillTx/>
                <a:latin typeface="Calibri"/>
                <a:ea typeface="ＭＳ Ｐゴシック" panose="020B0600070205080204" pitchFamily="34" charset="-128"/>
                <a:cs typeface="+mn-cs"/>
              </a:rPr>
              <a:t>Electronic diary</a:t>
            </a:r>
            <a:r>
              <a:rPr kumimoji="0" lang="en-GB" sz="1800" b="1" i="0" u="none" strike="noStrike" kern="1200" cap="none" spc="0" normalizeH="0" noProof="0" dirty="0">
                <a:ln>
                  <a:noFill/>
                </a:ln>
                <a:effectLst/>
                <a:uLnTx/>
                <a:uFillTx/>
                <a:latin typeface="Calibri"/>
                <a:ea typeface="ＭＳ Ｐゴシック" panose="020B0600070205080204" pitchFamily="34" charset="-128"/>
                <a:cs typeface="+mn-cs"/>
              </a:rPr>
              <a:t> cards</a:t>
            </a:r>
            <a:endParaRPr kumimoji="0" lang="en-GB" sz="1800" b="1" i="0" u="none" strike="noStrike" kern="1200" cap="none" spc="0" normalizeH="0" baseline="0" noProof="0" dirty="0">
              <a:ln>
                <a:noFill/>
              </a:ln>
              <a:effectLst/>
              <a:uLnTx/>
              <a:uFillTx/>
              <a:latin typeface="Calibri"/>
              <a:ea typeface="ＭＳ Ｐゴシック" panose="020B0600070205080204" pitchFamily="34" charset="-128"/>
              <a:cs typeface="+mn-cs"/>
            </a:endParaRPr>
          </a:p>
        </p:txBody>
      </p:sp>
      <p:sp>
        <p:nvSpPr>
          <p:cNvPr id="10" name="TextBox 9"/>
          <p:cNvSpPr txBox="1"/>
          <p:nvPr/>
        </p:nvSpPr>
        <p:spPr>
          <a:xfrm>
            <a:off x="311413" y="3651254"/>
            <a:ext cx="22637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effectLst/>
                <a:uLnTx/>
                <a:uFillTx/>
                <a:latin typeface="Calibri"/>
                <a:ea typeface="ＭＳ Ｐゴシック" panose="020B0600070205080204" pitchFamily="34" charset="-128"/>
                <a:cs typeface="+mn-cs"/>
              </a:rPr>
              <a:t>E-consenting</a:t>
            </a:r>
          </a:p>
        </p:txBody>
      </p:sp>
      <p:pic>
        <p:nvPicPr>
          <p:cNvPr id="2" name="Picture 1">
            <a:extLst>
              <a:ext uri="{FF2B5EF4-FFF2-40B4-BE49-F238E27FC236}">
                <a16:creationId xmlns:a16="http://schemas.microsoft.com/office/drawing/2014/main" id="{EB22BF6F-09AD-7D4B-09E0-5EFE4A2F2E65}"/>
              </a:ext>
            </a:extLst>
          </p:cNvPr>
          <p:cNvPicPr>
            <a:picLocks noChangeAspect="1"/>
          </p:cNvPicPr>
          <p:nvPr/>
        </p:nvPicPr>
        <p:blipFill>
          <a:blip r:embed="rId6"/>
          <a:stretch>
            <a:fillRect/>
          </a:stretch>
        </p:blipFill>
        <p:spPr>
          <a:xfrm>
            <a:off x="101196" y="5916377"/>
            <a:ext cx="12069120" cy="901867"/>
          </a:xfrm>
          <a:prstGeom prst="rect">
            <a:avLst/>
          </a:prstGeom>
        </p:spPr>
      </p:pic>
      <p:pic>
        <p:nvPicPr>
          <p:cNvPr id="7170" name="Picture 2" descr="ECAS Form UK - Edinburgh Cognitive And Behavioural ALS Screen - Fill and  Sign Printable Template Online">
            <a:extLst>
              <a:ext uri="{FF2B5EF4-FFF2-40B4-BE49-F238E27FC236}">
                <a16:creationId xmlns:a16="http://schemas.microsoft.com/office/drawing/2014/main" id="{0FB3EBE4-820A-C523-E792-C2A90F6EDE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1227" y="846130"/>
            <a:ext cx="1933685" cy="25047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7A7B3CF-85D3-05C1-C27B-8B7D4E2C4670}"/>
              </a:ext>
            </a:extLst>
          </p:cNvPr>
          <p:cNvSpPr txBox="1"/>
          <p:nvPr/>
        </p:nvSpPr>
        <p:spPr>
          <a:xfrm>
            <a:off x="9616812" y="3665400"/>
            <a:ext cx="22637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effectLst/>
                <a:uLnTx/>
                <a:uFillTx/>
                <a:latin typeface="Calibri"/>
                <a:ea typeface="ＭＳ Ｐゴシック" panose="020B0600070205080204" pitchFamily="34" charset="-128"/>
                <a:cs typeface="+mn-cs"/>
              </a:rPr>
              <a:t>Remote ECAS</a:t>
            </a:r>
          </a:p>
        </p:txBody>
      </p:sp>
      <p:pic>
        <p:nvPicPr>
          <p:cNvPr id="4" name="Picture 2" descr="MND-SMART | Clinical trials for MND.">
            <a:extLst>
              <a:ext uri="{FF2B5EF4-FFF2-40B4-BE49-F238E27FC236}">
                <a16:creationId xmlns:a16="http://schemas.microsoft.com/office/drawing/2014/main" id="{80F4ECBD-F9A1-82F3-DB75-62E51383AC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799" y="0"/>
            <a:ext cx="2648480" cy="110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503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CF6444-B260-19FA-1CB9-2A3433FC97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347" y="1143000"/>
            <a:ext cx="6498567" cy="4318839"/>
          </a:xfrm>
          <a:prstGeom prst="rect">
            <a:avLst/>
          </a:prstGeom>
        </p:spPr>
      </p:pic>
      <p:pic>
        <p:nvPicPr>
          <p:cNvPr id="4" name="Picture 2" descr="MND-SMART | Clinical trials for MND.">
            <a:extLst>
              <a:ext uri="{FF2B5EF4-FFF2-40B4-BE49-F238E27FC236}">
                <a16:creationId xmlns:a16="http://schemas.microsoft.com/office/drawing/2014/main" id="{CBC112FF-2B34-25E2-E996-60B4D28D0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0"/>
            <a:ext cx="2648480" cy="11099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F021DFB-AF0B-18A7-1070-F50E2594370B}"/>
              </a:ext>
            </a:extLst>
          </p:cNvPr>
          <p:cNvPicPr>
            <a:picLocks noChangeAspect="1"/>
          </p:cNvPicPr>
          <p:nvPr/>
        </p:nvPicPr>
        <p:blipFill>
          <a:blip r:embed="rId4"/>
          <a:stretch>
            <a:fillRect/>
          </a:stretch>
        </p:blipFill>
        <p:spPr>
          <a:xfrm>
            <a:off x="101196" y="5916377"/>
            <a:ext cx="12069120" cy="901867"/>
          </a:xfrm>
          <a:prstGeom prst="rect">
            <a:avLst/>
          </a:prstGeom>
        </p:spPr>
      </p:pic>
      <p:sp>
        <p:nvSpPr>
          <p:cNvPr id="6" name="TextBox 5">
            <a:extLst>
              <a:ext uri="{FF2B5EF4-FFF2-40B4-BE49-F238E27FC236}">
                <a16:creationId xmlns:a16="http://schemas.microsoft.com/office/drawing/2014/main" id="{12F1BDBB-4D1B-281F-9687-C71663FAB107}"/>
              </a:ext>
            </a:extLst>
          </p:cNvPr>
          <p:cNvSpPr txBox="1"/>
          <p:nvPr/>
        </p:nvSpPr>
        <p:spPr>
          <a:xfrm>
            <a:off x="7228114" y="465692"/>
            <a:ext cx="4635536" cy="5816721"/>
          </a:xfrm>
          <a:prstGeom prst="rect">
            <a:avLst/>
          </a:prstGeom>
          <a:noFill/>
        </p:spPr>
        <p:txBody>
          <a:bodyPr wrap="square">
            <a:spAutoFit/>
          </a:bodyPr>
          <a:lstStyle/>
          <a:p>
            <a:pPr algn="ctr">
              <a:lnSpc>
                <a:spcPct val="107000"/>
              </a:lnSpc>
              <a:spcAft>
                <a:spcPts val="800"/>
              </a:spcAft>
            </a:pPr>
            <a:r>
              <a:rPr lang="en-GB"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 Edinburgh MND Clinical </a:t>
            </a:r>
            <a:r>
              <a:rPr lang="en-GB" sz="20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Trials Centre </a:t>
            </a:r>
            <a:r>
              <a:rPr lang="en-GB"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has randomised </a:t>
            </a:r>
            <a:r>
              <a:rPr lang="en-GB" sz="20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16</a:t>
            </a:r>
            <a:r>
              <a:rPr lang="en-GB"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0 participants</a:t>
            </a:r>
          </a:p>
          <a:p>
            <a:pPr algn="ctr">
              <a:lnSpc>
                <a:spcPct val="107000"/>
              </a:lnSpc>
              <a:spcAft>
                <a:spcPts val="800"/>
              </a:spcAft>
            </a:pPr>
            <a:endParaRPr lang="en-GB" sz="1000" i="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000" b="1" dirty="0">
                <a:latin typeface="Calibri" panose="020F0502020204030204" pitchFamily="34" charset="0"/>
                <a:ea typeface="Calibri" panose="020F0502020204030204" pitchFamily="34" charset="0"/>
                <a:cs typeface="Times New Roman" panose="02020603050405020304" pitchFamily="18" charset="0"/>
              </a:rPr>
              <a:t>Clinical Research Nurse Specialists</a:t>
            </a:r>
            <a:r>
              <a:rPr lang="en-GB" sz="20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GB" sz="2000" dirty="0">
                <a:latin typeface="Calibri" panose="020F0502020204030204" pitchFamily="34" charset="0"/>
                <a:ea typeface="Calibri" panose="020F0502020204030204" pitchFamily="34" charset="0"/>
                <a:cs typeface="Times New Roman" panose="02020603050405020304" pitchFamily="18" charset="0"/>
              </a:rPr>
              <a:t>Judy Newton, Dawn Lyle, </a:t>
            </a:r>
            <a:r>
              <a:rPr lang="en-GB" sz="2000" dirty="0">
                <a:effectLst/>
                <a:latin typeface="Calibri" panose="020F0502020204030204" pitchFamily="34" charset="0"/>
                <a:ea typeface="Calibri" panose="020F0502020204030204" pitchFamily="34" charset="0"/>
                <a:cs typeface="Times New Roman" panose="02020603050405020304" pitchFamily="18" charset="0"/>
              </a:rPr>
              <a:t>Ethan Stoker</a:t>
            </a:r>
            <a:r>
              <a:rPr lang="en-GB" sz="2000" dirty="0">
                <a:latin typeface="Calibri" panose="020F0502020204030204" pitchFamily="34" charset="0"/>
                <a:ea typeface="Calibri" panose="020F0502020204030204" pitchFamily="34" charset="0"/>
                <a:cs typeface="Times New Roman" panose="02020603050405020304" pitchFamily="18" charset="0"/>
              </a:rPr>
              <a:t>, Isaac Chau</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000" b="1" dirty="0">
                <a:latin typeface="Calibri" panose="020F0502020204030204" pitchFamily="34" charset="0"/>
                <a:ea typeface="Calibri" panose="020F0502020204030204" pitchFamily="34" charset="0"/>
                <a:cs typeface="Times New Roman" panose="02020603050405020304" pitchFamily="18" charset="0"/>
              </a:rPr>
              <a:t>Clinical Research Fellows</a:t>
            </a:r>
            <a:r>
              <a:rPr lang="en-GB" sz="20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GB" sz="2000" dirty="0">
                <a:latin typeface="Calibri" panose="020F0502020204030204" pitchFamily="34" charset="0"/>
                <a:ea typeface="Calibri" panose="020F0502020204030204" pitchFamily="34" charset="0"/>
                <a:cs typeface="Times New Roman" panose="02020603050405020304" pitchFamily="18" charset="0"/>
              </a:rPr>
              <a:t>Sai </a:t>
            </a:r>
            <a:r>
              <a:rPr lang="en-GB" sz="2000" dirty="0" err="1">
                <a:latin typeface="Calibri" panose="020F0502020204030204" pitchFamily="34" charset="0"/>
                <a:ea typeface="Calibri" panose="020F0502020204030204" pitchFamily="34" charset="0"/>
                <a:cs typeface="Times New Roman" panose="02020603050405020304" pitchFamily="18" charset="0"/>
              </a:rPr>
              <a:t>Parepalli</a:t>
            </a:r>
            <a:r>
              <a:rPr lang="en-GB" sz="2000" dirty="0">
                <a:latin typeface="Calibri" panose="020F0502020204030204" pitchFamily="34" charset="0"/>
                <a:ea typeface="Calibri" panose="020F0502020204030204" pitchFamily="34" charset="0"/>
                <a:cs typeface="Times New Roman" panose="02020603050405020304" pitchFamily="18" charset="0"/>
              </a:rPr>
              <a:t>, Dominic Ng</a:t>
            </a:r>
          </a:p>
          <a:p>
            <a:pPr algn="ctr">
              <a:lnSpc>
                <a:spcPct val="107000"/>
              </a:lnSpc>
              <a:spcAft>
                <a:spcPts val="800"/>
              </a:spcAft>
            </a:pP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000" b="1" dirty="0">
                <a:latin typeface="Calibri" panose="020F0502020204030204" pitchFamily="34" charset="0"/>
                <a:ea typeface="Calibri" panose="020F0502020204030204" pitchFamily="34" charset="0"/>
                <a:cs typeface="Times New Roman" panose="02020603050405020304" pitchFamily="18" charset="0"/>
              </a:rPr>
              <a:t>Consultant Neurologists</a:t>
            </a:r>
            <a:r>
              <a:rPr lang="en-GB" sz="20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GB" sz="2000" dirty="0" err="1">
                <a:latin typeface="Calibri" panose="020F0502020204030204" pitchFamily="34" charset="0"/>
                <a:ea typeface="Calibri" panose="020F0502020204030204" pitchFamily="34" charset="0"/>
                <a:cs typeface="Times New Roman" panose="02020603050405020304" pitchFamily="18" charset="0"/>
              </a:rPr>
              <a:t>Suvankar</a:t>
            </a:r>
            <a:r>
              <a:rPr lang="en-GB" sz="2000" dirty="0">
                <a:latin typeface="Calibri" panose="020F0502020204030204" pitchFamily="34" charset="0"/>
                <a:ea typeface="Calibri" panose="020F0502020204030204" pitchFamily="34" charset="0"/>
                <a:cs typeface="Times New Roman" panose="02020603050405020304" pitchFamily="18" charset="0"/>
              </a:rPr>
              <a:t> Pal, </a:t>
            </a:r>
            <a:r>
              <a:rPr lang="en-GB" sz="2000" dirty="0" err="1">
                <a:effectLst/>
                <a:latin typeface="Calibri" panose="020F0502020204030204" pitchFamily="34" charset="0"/>
                <a:ea typeface="Calibri" panose="020F0502020204030204" pitchFamily="34" charset="0"/>
                <a:cs typeface="Times New Roman" panose="02020603050405020304" pitchFamily="18" charset="0"/>
              </a:rPr>
              <a:t>Siddharthan</a:t>
            </a:r>
            <a:r>
              <a:rPr lang="en-GB" sz="2000" dirty="0">
                <a:effectLst/>
                <a:latin typeface="Calibri" panose="020F0502020204030204" pitchFamily="34" charset="0"/>
                <a:ea typeface="Calibri" panose="020F0502020204030204" pitchFamily="34" charset="0"/>
                <a:cs typeface="Times New Roman" panose="02020603050405020304" pitchFamily="18" charset="0"/>
              </a:rPr>
              <a:t> Chandran</a:t>
            </a:r>
            <a:r>
              <a:rPr lang="en-GB" sz="2000" dirty="0">
                <a:latin typeface="Calibri" panose="020F0502020204030204" pitchFamily="34" charset="0"/>
                <a:ea typeface="Calibri" panose="020F0502020204030204" pitchFamily="34" charset="0"/>
                <a:cs typeface="Times New Roman" panose="02020603050405020304" pitchFamily="18" charset="0"/>
              </a:rPr>
              <a:t>, </a:t>
            </a:r>
            <a:r>
              <a:rPr lang="en-GB" sz="2000" dirty="0" err="1">
                <a:effectLst/>
                <a:latin typeface="Calibri" panose="020F0502020204030204" pitchFamily="34" charset="0"/>
                <a:ea typeface="Calibri" panose="020F0502020204030204" pitchFamily="34" charset="0"/>
                <a:cs typeface="Times New Roman" panose="02020603050405020304" pitchFamily="18" charset="0"/>
              </a:rPr>
              <a:t>Hatice</a:t>
            </a: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r>
              <a:rPr lang="en-GB" sz="2000" dirty="0" err="1">
                <a:effectLst/>
                <a:latin typeface="Calibri" panose="020F0502020204030204" pitchFamily="34" charset="0"/>
                <a:ea typeface="Calibri" panose="020F0502020204030204" pitchFamily="34" charset="0"/>
                <a:cs typeface="Times New Roman" panose="02020603050405020304" pitchFamily="18" charset="0"/>
              </a:rPr>
              <a:t>Kur</a:t>
            </a:r>
            <a:r>
              <a:rPr lang="en-GB" sz="2000" dirty="0" err="1">
                <a:latin typeface="Calibri" panose="020F0502020204030204" pitchFamily="34" charset="0"/>
                <a:ea typeface="Calibri" panose="020F0502020204030204" pitchFamily="34" charset="0"/>
                <a:cs typeface="Times New Roman" panose="02020603050405020304" pitchFamily="18" charset="0"/>
              </a:rPr>
              <a:t>ucu</a:t>
            </a:r>
            <a:r>
              <a:rPr lang="en-GB" sz="2000" dirty="0">
                <a:latin typeface="Calibri" panose="020F0502020204030204" pitchFamily="34" charset="0"/>
                <a:ea typeface="Calibri" panose="020F0502020204030204" pitchFamily="34" charset="0"/>
                <a:cs typeface="Times New Roman" panose="02020603050405020304" pitchFamily="18" charset="0"/>
              </a:rPr>
              <a:t>-King</a:t>
            </a:r>
          </a:p>
          <a:p>
            <a:pPr algn="ctr">
              <a:lnSpc>
                <a:spcPct val="107000"/>
              </a:lnSpc>
              <a:spcAft>
                <a:spcPts val="800"/>
              </a:spcAft>
            </a:pPr>
            <a:endParaRPr lang="en-GB" sz="2000" i="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GB" sz="2000"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6441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ND-SMART | Clinical trials for MND.">
            <a:extLst>
              <a:ext uri="{FF2B5EF4-FFF2-40B4-BE49-F238E27FC236}">
                <a16:creationId xmlns:a16="http://schemas.microsoft.com/office/drawing/2014/main" id="{CBC112FF-2B34-25E2-E996-60B4D28D0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0"/>
            <a:ext cx="2648480" cy="11099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F021DFB-AF0B-18A7-1070-F50E2594370B}"/>
              </a:ext>
            </a:extLst>
          </p:cNvPr>
          <p:cNvPicPr>
            <a:picLocks noChangeAspect="1"/>
          </p:cNvPicPr>
          <p:nvPr/>
        </p:nvPicPr>
        <p:blipFill>
          <a:blip r:embed="rId3"/>
          <a:stretch>
            <a:fillRect/>
          </a:stretch>
        </p:blipFill>
        <p:spPr>
          <a:xfrm>
            <a:off x="101196" y="5916377"/>
            <a:ext cx="12069120" cy="901867"/>
          </a:xfrm>
          <a:prstGeom prst="rect">
            <a:avLst/>
          </a:prstGeom>
        </p:spPr>
      </p:pic>
      <p:pic>
        <p:nvPicPr>
          <p:cNvPr id="1026" name="Picture 2" descr="Tiffany Stewart sat at her desk">
            <a:extLst>
              <a:ext uri="{FF2B5EF4-FFF2-40B4-BE49-F238E27FC236}">
                <a16:creationId xmlns:a16="http://schemas.microsoft.com/office/drawing/2014/main" id="{5298AD9C-5529-28ED-2A03-65A41020F6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402" y="3211032"/>
            <a:ext cx="3110025" cy="2073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w Tayside MND trial is 'biggest development in research for 20 years'">
            <a:extLst>
              <a:ext uri="{FF2B5EF4-FFF2-40B4-BE49-F238E27FC236}">
                <a16:creationId xmlns:a16="http://schemas.microsoft.com/office/drawing/2014/main" id="{48A930E3-EE16-20BE-A636-AAD7067BD6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468" y="1159035"/>
            <a:ext cx="3104706" cy="20701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1A18A5F-D253-C0C7-34B7-E5666D133595}"/>
              </a:ext>
            </a:extLst>
          </p:cNvPr>
          <p:cNvSpPr txBox="1"/>
          <p:nvPr/>
        </p:nvSpPr>
        <p:spPr>
          <a:xfrm>
            <a:off x="5005650" y="389492"/>
            <a:ext cx="6988629" cy="4542526"/>
          </a:xfrm>
          <a:prstGeom prst="rect">
            <a:avLst/>
          </a:prstGeom>
          <a:noFill/>
        </p:spPr>
        <p:txBody>
          <a:bodyPr wrap="square">
            <a:spAutoFit/>
          </a:bodyPr>
          <a:lstStyle/>
          <a:p>
            <a:pPr algn="ctr">
              <a:lnSpc>
                <a:spcPct val="107000"/>
              </a:lnSpc>
              <a:spcAft>
                <a:spcPts val="800"/>
              </a:spcAft>
            </a:pPr>
            <a:r>
              <a:rPr lang="en-GB"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 </a:t>
            </a:r>
            <a:r>
              <a:rPr lang="en-GB" sz="20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Dundee team </a:t>
            </a:r>
            <a:r>
              <a:rPr lang="en-GB"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has recently celebrated the 50th patient randomised into the MND SMART trial </a:t>
            </a:r>
          </a:p>
          <a:p>
            <a:pPr algn="ctr">
              <a:lnSpc>
                <a:spcPct val="107000"/>
              </a:lnSpc>
              <a:spcAft>
                <a:spcPts val="800"/>
              </a:spcAft>
            </a:pPr>
            <a:endParaRPr lang="en-GB" sz="2000" b="1" i="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000" i="1" u="none" strike="noStrike" dirty="0">
                <a:solidFill>
                  <a:srgbClr val="000000"/>
                </a:solidFill>
                <a:effectLst/>
              </a:rPr>
              <a:t>"MND SMART recruitment in Tayside is a real team effort! We are lucky to work alongside our wonderful MND specialist nurses, doctors and wider MDT. We are very grateful to our patients and their families who give up their precious time to take part in the study and we hope that our contribution will make a difference for the future in treating this cruel disease.”</a:t>
            </a:r>
          </a:p>
          <a:p>
            <a:pPr algn="ctr">
              <a:lnSpc>
                <a:spcPct val="107000"/>
              </a:lnSpc>
              <a:spcAft>
                <a:spcPts val="800"/>
              </a:spcAft>
            </a:pPr>
            <a:endParaRPr lang="en-GB" sz="2000" b="1" i="1" dirty="0">
              <a:ea typeface="Calibri" panose="020F0502020204030204" pitchFamily="34" charset="0"/>
              <a:cs typeface="Times New Roman" panose="02020603050405020304" pitchFamily="18" charset="0"/>
            </a:endParaRPr>
          </a:p>
          <a:p>
            <a:pPr algn="ctr">
              <a:lnSpc>
                <a:spcPct val="107000"/>
              </a:lnSpc>
              <a:spcAft>
                <a:spcPts val="800"/>
              </a:spcAft>
            </a:pPr>
            <a:r>
              <a:rPr lang="en-GB"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Tiffany Stewart – Clinical Studies Office</a:t>
            </a:r>
            <a:r>
              <a:rPr lang="en-GB" sz="20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r</a:t>
            </a:r>
            <a:r>
              <a:rPr lang="en-GB"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GB" sz="20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Neuroprogressive</a:t>
            </a:r>
            <a:r>
              <a:rPr lang="en-GB"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and Dementia Research Network, NHS Tayside</a:t>
            </a:r>
            <a:endParaRPr lang="en-GB" sz="20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7207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ND-SMART | Clinical trials for MND.">
            <a:extLst>
              <a:ext uri="{FF2B5EF4-FFF2-40B4-BE49-F238E27FC236}">
                <a16:creationId xmlns:a16="http://schemas.microsoft.com/office/drawing/2014/main" id="{AEABD870-E4FD-F24F-5CF2-A7735A3C3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0"/>
            <a:ext cx="2648480" cy="11099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5696953-9AE9-72D1-38B4-7C281E3B0AA6}"/>
              </a:ext>
            </a:extLst>
          </p:cNvPr>
          <p:cNvPicPr>
            <a:picLocks noChangeAspect="1"/>
          </p:cNvPicPr>
          <p:nvPr/>
        </p:nvPicPr>
        <p:blipFill rotWithShape="1">
          <a:blip r:embed="rId3"/>
          <a:srcRect l="20130" r="17490" b="55233"/>
          <a:stretch/>
        </p:blipFill>
        <p:spPr>
          <a:xfrm>
            <a:off x="2290303" y="1412722"/>
            <a:ext cx="3557756" cy="3180038"/>
          </a:xfrm>
          <a:prstGeom prst="rect">
            <a:avLst/>
          </a:prstGeom>
        </p:spPr>
      </p:pic>
      <p:graphicFrame>
        <p:nvGraphicFramePr>
          <p:cNvPr id="6" name="Table 5">
            <a:extLst>
              <a:ext uri="{FF2B5EF4-FFF2-40B4-BE49-F238E27FC236}">
                <a16:creationId xmlns:a16="http://schemas.microsoft.com/office/drawing/2014/main" id="{6803C995-6330-561A-5E51-0326E51AECA7}"/>
              </a:ext>
            </a:extLst>
          </p:cNvPr>
          <p:cNvGraphicFramePr>
            <a:graphicFrameLocks noGrp="1"/>
          </p:cNvGraphicFramePr>
          <p:nvPr>
            <p:extLst>
              <p:ext uri="{D42A27DB-BD31-4B8C-83A1-F6EECF244321}">
                <p14:modId xmlns:p14="http://schemas.microsoft.com/office/powerpoint/2010/main" val="4050835577"/>
              </p:ext>
            </p:extLst>
          </p:nvPr>
        </p:nvGraphicFramePr>
        <p:xfrm>
          <a:off x="6131189" y="1413117"/>
          <a:ext cx="4221125" cy="3169771"/>
        </p:xfrm>
        <a:graphic>
          <a:graphicData uri="http://schemas.openxmlformats.org/drawingml/2006/table">
            <a:tbl>
              <a:tblPr firstRow="1" firstCol="1" bandRow="1">
                <a:tableStyleId>{5C22544A-7EE6-4342-B048-85BDC9FD1C3A}</a:tableStyleId>
              </a:tblPr>
              <a:tblGrid>
                <a:gridCol w="2404367">
                  <a:extLst>
                    <a:ext uri="{9D8B030D-6E8A-4147-A177-3AD203B41FA5}">
                      <a16:colId xmlns:a16="http://schemas.microsoft.com/office/drawing/2014/main" val="732052770"/>
                    </a:ext>
                  </a:extLst>
                </a:gridCol>
                <a:gridCol w="1816758">
                  <a:extLst>
                    <a:ext uri="{9D8B030D-6E8A-4147-A177-3AD203B41FA5}">
                      <a16:colId xmlns:a16="http://schemas.microsoft.com/office/drawing/2014/main" val="853588132"/>
                    </a:ext>
                  </a:extLst>
                </a:gridCol>
              </a:tblGrid>
              <a:tr h="592457">
                <a:tc>
                  <a:txBody>
                    <a:bodyPr/>
                    <a:lstStyle/>
                    <a:p>
                      <a:pPr algn="ctr"/>
                      <a:r>
                        <a:rPr lang="en-GB" sz="2000" dirty="0">
                          <a:latin typeface="+mn-lt"/>
                        </a:rPr>
                        <a:t>Site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GB" sz="2000" dirty="0">
                          <a:latin typeface="+mn-lt"/>
                        </a:rPr>
                        <a:t>Accrual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766973739"/>
                  </a:ext>
                </a:extLst>
              </a:tr>
              <a:tr h="407314">
                <a:tc>
                  <a:txBody>
                    <a:bodyPr/>
                    <a:lstStyle/>
                    <a:p>
                      <a:pPr algn="ctr" fontAlgn="b"/>
                      <a:r>
                        <a:rPr lang="en-GB" sz="2000" b="1" i="0" u="none" strike="noStrike">
                          <a:solidFill>
                            <a:schemeClr val="bg1"/>
                          </a:solidFill>
                          <a:effectLst/>
                          <a:latin typeface="+mn-lt"/>
                        </a:rPr>
                        <a:t>Aberdeen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algn="ctr" defTabSz="914400" rtl="0" eaLnBrk="1" fontAlgn="b" latinLnBrk="0" hangingPunct="1"/>
                      <a:r>
                        <a:rPr lang="en-GB" sz="2000" b="0" i="0" u="none" strike="noStrike" kern="1200" dirty="0">
                          <a:solidFill>
                            <a:schemeClr val="dk1"/>
                          </a:solidFill>
                          <a:effectLst/>
                          <a:latin typeface="+mn-lt"/>
                          <a:ea typeface="+mn-ea"/>
                          <a:cs typeface="+mn-cs"/>
                        </a:rPr>
                        <a:t>32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6206814"/>
                  </a:ext>
                </a:extLst>
              </a:tr>
              <a:tr h="407314">
                <a:tc>
                  <a:txBody>
                    <a:bodyPr/>
                    <a:lstStyle/>
                    <a:p>
                      <a:pPr algn="ctr" fontAlgn="b"/>
                      <a:r>
                        <a:rPr lang="en-GB" sz="2000" b="1" i="0" u="none" strike="noStrike">
                          <a:solidFill>
                            <a:schemeClr val="bg1"/>
                          </a:solidFill>
                          <a:effectLst/>
                          <a:latin typeface="+mn-lt"/>
                        </a:rPr>
                        <a:t>Dundee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algn="ctr" defTabSz="914400" rtl="0" eaLnBrk="1" fontAlgn="b" latinLnBrk="0" hangingPunct="1"/>
                      <a:r>
                        <a:rPr lang="en-GB" sz="2000" b="0" i="0" u="none" strike="noStrike" kern="1200" dirty="0">
                          <a:solidFill>
                            <a:schemeClr val="dk1"/>
                          </a:solidFill>
                          <a:effectLst/>
                          <a:latin typeface="+mn-lt"/>
                          <a:ea typeface="+mn-ea"/>
                          <a:cs typeface="+mn-cs"/>
                        </a:rPr>
                        <a:t>50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915618"/>
                  </a:ext>
                </a:extLst>
              </a:tr>
              <a:tr h="407314">
                <a:tc>
                  <a:txBody>
                    <a:bodyPr/>
                    <a:lstStyle/>
                    <a:p>
                      <a:pPr algn="ctr" fontAlgn="b"/>
                      <a:r>
                        <a:rPr lang="en-GB" sz="2000" b="1" i="0" u="none" strike="noStrike">
                          <a:solidFill>
                            <a:schemeClr val="bg1"/>
                          </a:solidFill>
                          <a:effectLst/>
                          <a:latin typeface="+mn-lt"/>
                        </a:rPr>
                        <a:t>Edinburgh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algn="ctr" defTabSz="914400" rtl="0" eaLnBrk="1" fontAlgn="b" latinLnBrk="0" hangingPunct="1"/>
                      <a:r>
                        <a:rPr lang="en-GB" sz="2000" b="0" i="0" u="none" strike="noStrike" kern="1200" dirty="0">
                          <a:solidFill>
                            <a:schemeClr val="dk1"/>
                          </a:solidFill>
                          <a:effectLst/>
                          <a:latin typeface="+mn-lt"/>
                          <a:ea typeface="+mn-ea"/>
                          <a:cs typeface="+mn-cs"/>
                        </a:rPr>
                        <a:t>160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0647601"/>
                  </a:ext>
                </a:extLst>
              </a:tr>
              <a:tr h="407314">
                <a:tc>
                  <a:txBody>
                    <a:bodyPr/>
                    <a:lstStyle/>
                    <a:p>
                      <a:pPr algn="ctr" fontAlgn="b"/>
                      <a:r>
                        <a:rPr lang="en-GB" sz="2000" b="1" i="0" u="none" strike="noStrike">
                          <a:solidFill>
                            <a:schemeClr val="bg1"/>
                          </a:solidFill>
                          <a:effectLst/>
                          <a:latin typeface="+mn-lt"/>
                        </a:rPr>
                        <a:t>Glasgow</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algn="ctr" defTabSz="914400" rtl="0" eaLnBrk="1" fontAlgn="b" latinLnBrk="0" hangingPunct="1"/>
                      <a:r>
                        <a:rPr lang="en-GB" sz="2000" b="0" i="0" u="none" strike="noStrike" kern="1200" dirty="0">
                          <a:solidFill>
                            <a:schemeClr val="dk1"/>
                          </a:solidFill>
                          <a:effectLst/>
                          <a:latin typeface="+mn-lt"/>
                          <a:ea typeface="+mn-ea"/>
                          <a:cs typeface="+mn-cs"/>
                        </a:rPr>
                        <a:t>40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8437071"/>
                  </a:ext>
                </a:extLst>
              </a:tr>
              <a:tr h="434595">
                <a:tc>
                  <a:txBody>
                    <a:bodyPr/>
                    <a:lstStyle/>
                    <a:p>
                      <a:pPr algn="ctr" fontAlgn="b"/>
                      <a:r>
                        <a:rPr lang="en-GB" sz="2000" b="1" i="0" u="none" strike="noStrike">
                          <a:solidFill>
                            <a:schemeClr val="bg1"/>
                          </a:solidFill>
                          <a:effectLst/>
                          <a:latin typeface="+mn-lt"/>
                        </a:rPr>
                        <a:t>Inverness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algn="ctr" defTabSz="914400" rtl="0" eaLnBrk="1" fontAlgn="b" latinLnBrk="0" hangingPunct="1"/>
                      <a:r>
                        <a:rPr lang="en-GB" sz="2000" b="0" i="0" u="none" strike="noStrike" kern="1200" dirty="0">
                          <a:solidFill>
                            <a:schemeClr val="dk1"/>
                          </a:solidFill>
                          <a:effectLst/>
                          <a:latin typeface="+mn-lt"/>
                          <a:ea typeface="+mn-ea"/>
                          <a:cs typeface="+mn-cs"/>
                        </a:rPr>
                        <a:t>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5062772"/>
                  </a:ext>
                </a:extLst>
              </a:tr>
              <a:tr h="513463">
                <a:tc>
                  <a:txBody>
                    <a:bodyPr/>
                    <a:lstStyle/>
                    <a:p>
                      <a:pPr algn="ctr"/>
                      <a:r>
                        <a:rPr lang="en-GB" sz="2000" b="1" dirty="0">
                          <a:latin typeface="+mn-lt"/>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trike="noStrike" dirty="0">
                          <a:solidFill>
                            <a:schemeClr val="bg1"/>
                          </a:solidFill>
                          <a:latin typeface="+mn-lt"/>
                        </a:rPr>
                        <a:t>303 </a:t>
                      </a:r>
                      <a:endParaRPr lang="en-GB" sz="2000" b="1"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222426657"/>
                  </a:ext>
                </a:extLst>
              </a:tr>
            </a:tbl>
          </a:graphicData>
        </a:graphic>
      </p:graphicFrame>
      <p:pic>
        <p:nvPicPr>
          <p:cNvPr id="7" name="Picture 6">
            <a:extLst>
              <a:ext uri="{FF2B5EF4-FFF2-40B4-BE49-F238E27FC236}">
                <a16:creationId xmlns:a16="http://schemas.microsoft.com/office/drawing/2014/main" id="{07A95B41-7EB6-2C6B-D571-D797633E6B17}"/>
              </a:ext>
            </a:extLst>
          </p:cNvPr>
          <p:cNvPicPr>
            <a:picLocks noChangeAspect="1"/>
          </p:cNvPicPr>
          <p:nvPr/>
        </p:nvPicPr>
        <p:blipFill>
          <a:blip r:embed="rId4"/>
          <a:stretch>
            <a:fillRect/>
          </a:stretch>
        </p:blipFill>
        <p:spPr>
          <a:xfrm>
            <a:off x="101196" y="5916377"/>
            <a:ext cx="12069120" cy="901867"/>
          </a:xfrm>
          <a:prstGeom prst="rect">
            <a:avLst/>
          </a:prstGeom>
        </p:spPr>
      </p:pic>
    </p:spTree>
    <p:extLst>
      <p:ext uri="{BB962C8B-B14F-4D97-AF65-F5344CB8AC3E}">
        <p14:creationId xmlns:p14="http://schemas.microsoft.com/office/powerpoint/2010/main" val="402251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a:xfrm>
            <a:off x="5092700" y="351003"/>
            <a:ext cx="6902079" cy="407905"/>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mn-lt"/>
              </a:rPr>
              <a:t>Motor neuron disease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mn-lt"/>
            </a:endParaRPr>
          </a:p>
          <a:p>
            <a:pPr marL="270510" indent="-285750">
              <a:lnSpc>
                <a:spcPct val="110000"/>
              </a:lnSpc>
              <a:spcBef>
                <a:spcPts val="600"/>
              </a:spcBef>
              <a:spcAft>
                <a:spcPts val="600"/>
              </a:spcAft>
              <a:buClr>
                <a:srgbClr val="002060"/>
              </a:buClr>
              <a:buSzPct val="100000"/>
              <a:defRPr/>
            </a:pPr>
            <a:r>
              <a:rPr kumimoji="0" lang="en-GB" sz="2000" b="0" i="0" u="none" strike="noStrike" kern="1200" cap="none" spc="0" normalizeH="0" baseline="0" noProof="0" dirty="0">
                <a:ln>
                  <a:noFill/>
                </a:ln>
                <a:solidFill>
                  <a:prstClr val="black"/>
                </a:solidFill>
                <a:effectLst/>
                <a:uLnTx/>
                <a:uFillTx/>
              </a:rPr>
              <a:t>Limb weakness, speech/swallowing, breathing difficulties</a:t>
            </a:r>
            <a:endParaRPr lang="en-GB" sz="2000" b="0" i="0" u="none" strike="noStrike" kern="1200" cap="none" spc="0" normalizeH="0" baseline="0" noProof="0" dirty="0">
              <a:ln>
                <a:noFill/>
              </a:ln>
              <a:solidFill>
                <a:prstClr val="black"/>
              </a:solidFill>
              <a:effectLst/>
              <a:uLnTx/>
              <a:uFillTx/>
              <a:cs typeface="Calibri"/>
            </a:endParaRPr>
          </a:p>
          <a:p>
            <a:pPr marL="270510" indent="-285750">
              <a:lnSpc>
                <a:spcPct val="110000"/>
              </a:lnSpc>
              <a:spcBef>
                <a:spcPts val="600"/>
              </a:spcBef>
              <a:spcAft>
                <a:spcPts val="600"/>
              </a:spcAft>
              <a:buClr>
                <a:srgbClr val="002060"/>
              </a:buClr>
              <a:buSzPct val="100000"/>
              <a:defRPr/>
            </a:pPr>
            <a:r>
              <a:rPr lang="en-GB" sz="2000" dirty="0">
                <a:solidFill>
                  <a:prstClr val="black"/>
                </a:solidFill>
              </a:rPr>
              <a:t>50% c</a:t>
            </a:r>
            <a:r>
              <a:rPr kumimoji="0" lang="en-GB" sz="2000" b="0" i="0" u="none" strike="noStrike" kern="1200" cap="none" spc="0" normalizeH="0" baseline="0" noProof="0" dirty="0" err="1">
                <a:ln>
                  <a:noFill/>
                </a:ln>
                <a:solidFill>
                  <a:prstClr val="black"/>
                </a:solidFill>
                <a:effectLst/>
                <a:uLnTx/>
                <a:uFillTx/>
              </a:rPr>
              <a:t>ognitive</a:t>
            </a:r>
            <a:r>
              <a:rPr kumimoji="0" lang="en-GB" sz="2000" b="0" i="0" u="none" strike="noStrike" kern="1200" cap="none" spc="0" normalizeH="0" baseline="0" noProof="0" dirty="0">
                <a:ln>
                  <a:noFill/>
                </a:ln>
                <a:solidFill>
                  <a:prstClr val="black"/>
                </a:solidFill>
                <a:effectLst/>
                <a:uLnTx/>
                <a:uFillTx/>
              </a:rPr>
              <a:t>/behaviour change, 15% dementia</a:t>
            </a:r>
          </a:p>
          <a:p>
            <a:pPr marL="270510" indent="-285750">
              <a:lnSpc>
                <a:spcPct val="110000"/>
              </a:lnSpc>
              <a:spcBef>
                <a:spcPts val="600"/>
              </a:spcBef>
              <a:spcAft>
                <a:spcPts val="600"/>
              </a:spcAft>
              <a:buClr>
                <a:srgbClr val="002060"/>
              </a:buClr>
              <a:buSzPct val="100000"/>
              <a:defRPr/>
            </a:pPr>
            <a:r>
              <a:rPr kumimoji="0" lang="en-GB" sz="2000" b="0" i="0" u="none" strike="noStrike" kern="1200" cap="none" spc="0" normalizeH="0" baseline="0" noProof="0" dirty="0">
                <a:ln>
                  <a:noFill/>
                </a:ln>
                <a:solidFill>
                  <a:prstClr val="black"/>
                </a:solidFill>
                <a:effectLst/>
                <a:uLnTx/>
                <a:uFillTx/>
              </a:rPr>
              <a:t>Time to reach diagnosis: 1 year</a:t>
            </a:r>
            <a:endParaRPr lang="en-GB" sz="2000" b="0" i="0" u="none" strike="noStrike" kern="1200" cap="none" spc="0" normalizeH="0" baseline="0" noProof="0" dirty="0">
              <a:ln>
                <a:noFill/>
              </a:ln>
              <a:solidFill>
                <a:prstClr val="black"/>
              </a:solidFill>
              <a:effectLst/>
              <a:uLnTx/>
              <a:uFillTx/>
              <a:cs typeface="Calibri" panose="020F0502020204030204"/>
            </a:endParaRPr>
          </a:p>
          <a:p>
            <a:pPr marL="270510" indent="-285750">
              <a:lnSpc>
                <a:spcPct val="110000"/>
              </a:lnSpc>
              <a:spcBef>
                <a:spcPts val="600"/>
              </a:spcBef>
              <a:spcAft>
                <a:spcPts val="600"/>
              </a:spcAft>
              <a:buClr>
                <a:srgbClr val="002060"/>
              </a:buClr>
              <a:buSzPct val="100000"/>
              <a:defRPr/>
            </a:pPr>
            <a:r>
              <a:rPr kumimoji="0" lang="en-GB" sz="2000" b="0" i="0" u="none" strike="noStrike" kern="1200" cap="none" spc="0" normalizeH="0" baseline="0" noProof="0" dirty="0">
                <a:ln>
                  <a:noFill/>
                </a:ln>
                <a:solidFill>
                  <a:prstClr val="black"/>
                </a:solidFill>
                <a:effectLst/>
                <a:uLnTx/>
                <a:uFillTx/>
              </a:rPr>
              <a:t>Average survival: </a:t>
            </a:r>
            <a:r>
              <a:rPr lang="en-GB" sz="2000" dirty="0">
                <a:solidFill>
                  <a:prstClr val="black"/>
                </a:solidFill>
              </a:rPr>
              <a:t>2-</a:t>
            </a:r>
            <a:r>
              <a:rPr kumimoji="0" lang="en-GB" sz="2000" b="0" i="0" u="none" strike="noStrike" kern="1200" cap="none" spc="0" normalizeH="0" baseline="0" noProof="0" dirty="0">
                <a:ln>
                  <a:noFill/>
                </a:ln>
                <a:solidFill>
                  <a:prstClr val="black"/>
                </a:solidFill>
                <a:effectLst/>
                <a:uLnTx/>
                <a:uFillTx/>
              </a:rPr>
              <a:t>3 years,</a:t>
            </a:r>
            <a:r>
              <a:rPr kumimoji="0" lang="en-GB" sz="2000" b="0" i="0" u="none" strike="noStrike" kern="1200" cap="none" spc="0" normalizeH="0" noProof="0" dirty="0">
                <a:ln>
                  <a:noFill/>
                </a:ln>
                <a:solidFill>
                  <a:prstClr val="black"/>
                </a:solidFill>
                <a:effectLst/>
                <a:uLnTx/>
                <a:uFillTx/>
              </a:rPr>
              <a:t> </a:t>
            </a:r>
            <a:r>
              <a:rPr kumimoji="0" lang="en-GB" sz="2000" b="0" i="0" u="none" strike="noStrike" kern="1200" cap="none" spc="0" normalizeH="0" baseline="0" noProof="0" dirty="0">
                <a:ln>
                  <a:noFill/>
                </a:ln>
                <a:solidFill>
                  <a:prstClr val="black"/>
                </a:solidFill>
                <a:effectLst/>
                <a:uLnTx/>
                <a:uFillTx/>
              </a:rPr>
              <a:t>30% die within 1 year</a:t>
            </a:r>
            <a:r>
              <a:rPr lang="en-GB" sz="2000" dirty="0">
                <a:solidFill>
                  <a:prstClr val="black"/>
                </a:solidFill>
              </a:rPr>
              <a:t> </a:t>
            </a:r>
            <a:endParaRPr lang="en-GB" sz="800" b="0" i="0" u="none" strike="noStrike" kern="1200" cap="none" spc="0" normalizeH="0" baseline="0" noProof="0" dirty="0">
              <a:ln>
                <a:noFill/>
              </a:ln>
              <a:solidFill>
                <a:prstClr val="black"/>
              </a:solidFill>
              <a:effectLst/>
              <a:uLnTx/>
              <a:uFillTx/>
              <a:cs typeface="Calibri"/>
            </a:endParaRPr>
          </a:p>
          <a:p>
            <a:pPr marL="270510" indent="-285750">
              <a:lnSpc>
                <a:spcPct val="110000"/>
              </a:lnSpc>
              <a:spcBef>
                <a:spcPts val="600"/>
              </a:spcBef>
              <a:spcAft>
                <a:spcPts val="600"/>
              </a:spcAft>
              <a:buClr>
                <a:srgbClr val="002060"/>
              </a:buClr>
              <a:buSzPct val="100000"/>
              <a:defRPr/>
            </a:pPr>
            <a:r>
              <a:rPr kumimoji="0" lang="en-GB" sz="2000" b="0" i="0" u="none" strike="noStrike" kern="1200" cap="none" spc="0" normalizeH="0" baseline="0" noProof="0" dirty="0">
                <a:ln>
                  <a:noFill/>
                </a:ln>
                <a:solidFill>
                  <a:prstClr val="black"/>
                </a:solidFill>
                <a:effectLst/>
                <a:uLnTx/>
                <a:uFillTx/>
              </a:rPr>
              <a:t>Lifetime risk 1:300</a:t>
            </a:r>
          </a:p>
          <a:p>
            <a:pPr marL="270510" indent="-285750">
              <a:lnSpc>
                <a:spcPct val="110000"/>
              </a:lnSpc>
              <a:spcBef>
                <a:spcPts val="600"/>
              </a:spcBef>
              <a:spcAft>
                <a:spcPts val="600"/>
              </a:spcAft>
              <a:buClr>
                <a:srgbClr val="002060"/>
              </a:buClr>
              <a:buSzPct val="100000"/>
              <a:defRPr/>
            </a:pPr>
            <a:endParaRPr lang="en-GB" sz="800" dirty="0"/>
          </a:p>
          <a:p>
            <a:pPr marL="270510" indent="-285750">
              <a:lnSpc>
                <a:spcPct val="110000"/>
              </a:lnSpc>
              <a:spcBef>
                <a:spcPts val="600"/>
              </a:spcBef>
              <a:spcAft>
                <a:spcPts val="600"/>
              </a:spcAft>
              <a:buClr>
                <a:srgbClr val="002060"/>
              </a:buClr>
              <a:buSzPct val="100000"/>
              <a:defRPr/>
            </a:pPr>
            <a:r>
              <a:rPr lang="en-GB" sz="2000" dirty="0"/>
              <a:t>Affects motor cortex, spinal tracts, anterior horn cells</a:t>
            </a:r>
            <a:endParaRPr lang="en-GB" sz="2000" dirty="0">
              <a:solidFill>
                <a:prstClr val="black"/>
              </a:solidFill>
              <a:cs typeface="Calibri"/>
            </a:endParaRPr>
          </a:p>
          <a:p>
            <a:pPr marL="270510" indent="-285750">
              <a:lnSpc>
                <a:spcPct val="110000"/>
              </a:lnSpc>
              <a:spcBef>
                <a:spcPts val="600"/>
              </a:spcBef>
              <a:spcAft>
                <a:spcPts val="600"/>
              </a:spcAft>
              <a:buClr>
                <a:srgbClr val="002060"/>
              </a:buClr>
              <a:buSzPct val="100000"/>
              <a:defRPr/>
            </a:pPr>
            <a:r>
              <a:rPr lang="en-GB" sz="2000" dirty="0">
                <a:solidFill>
                  <a:prstClr val="black"/>
                </a:solidFill>
                <a:cs typeface="Calibri"/>
              </a:rPr>
              <a:t>TDP-43 pathology in 97%</a:t>
            </a:r>
          </a:p>
          <a:p>
            <a:pPr marL="0" indent="0">
              <a:lnSpc>
                <a:spcPct val="110000"/>
              </a:lnSpc>
              <a:spcBef>
                <a:spcPts val="600"/>
              </a:spcBef>
              <a:spcAft>
                <a:spcPts val="600"/>
              </a:spcAft>
              <a:buClr>
                <a:srgbClr val="002060"/>
              </a:buClr>
              <a:buSzPct val="100000"/>
              <a:buNone/>
              <a:defRPr/>
            </a:pPr>
            <a:endParaRPr lang="en-GB" sz="800" dirty="0">
              <a:solidFill>
                <a:prstClr val="black"/>
              </a:solidFill>
              <a:cs typeface="Calibri"/>
            </a:endParaRPr>
          </a:p>
          <a:p>
            <a:pPr marL="270510" indent="-285750">
              <a:lnSpc>
                <a:spcPct val="110000"/>
              </a:lnSpc>
              <a:spcBef>
                <a:spcPts val="600"/>
              </a:spcBef>
              <a:spcAft>
                <a:spcPts val="600"/>
              </a:spcAft>
              <a:buClr>
                <a:srgbClr val="002060"/>
              </a:buClr>
              <a:buSzPct val="100000"/>
              <a:defRPr/>
            </a:pPr>
            <a:r>
              <a:rPr lang="en-GB" sz="2000" dirty="0">
                <a:solidFill>
                  <a:prstClr val="black"/>
                </a:solidFill>
                <a:cs typeface="Calibri"/>
              </a:rPr>
              <a:t>Only 1 licensed drug – 1995 – extends life by 2 months</a:t>
            </a:r>
            <a:endParaRPr kumimoji="0" lang="en-GB" sz="2000" b="0" i="0" u="none" strike="noStrike" kern="1200" cap="none" spc="0" normalizeH="0" baseline="0" noProof="0" dirty="0">
              <a:ln>
                <a:noFill/>
              </a:ln>
              <a:solidFill>
                <a:prstClr val="black"/>
              </a:solidFill>
              <a:effectLst/>
              <a:uLnTx/>
              <a:uFillTx/>
            </a:endParaRPr>
          </a:p>
          <a:p>
            <a:pPr marL="670950" marR="0" lvl="1" indent="-285750" algn="l" defTabSz="914400" rtl="0" eaLnBrk="1" fontAlgn="auto" latinLnBrk="0" hangingPunct="1">
              <a:lnSpc>
                <a:spcPct val="110000"/>
              </a:lnSpc>
              <a:spcBef>
                <a:spcPts val="600"/>
              </a:spcBef>
              <a:spcAft>
                <a:spcPts val="600"/>
              </a:spcAft>
              <a:buClr>
                <a:srgbClr val="002060"/>
              </a:buClr>
              <a:buSzPct val="100000"/>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endParaRPr>
          </a:p>
          <a:p>
            <a:pPr marL="742950" marR="0" lvl="1" indent="-285750" algn="l" defTabSz="914400" rtl="0" eaLnBrk="1" fontAlgn="auto" latinLnBrk="0" hangingPunct="1">
              <a:lnSpc>
                <a:spcPct val="100000"/>
              </a:lnSpc>
              <a:spcBef>
                <a:spcPts val="600"/>
              </a:spcBef>
              <a:spcAft>
                <a:spcPts val="600"/>
              </a:spcAft>
              <a:buClr>
                <a:srgbClr val="FF0000"/>
              </a:buClr>
              <a:buSzPct val="120000"/>
              <a:buFont typeface="Arial" panose="020B0604020202020204" pitchFamily="34" charset="0"/>
              <a:buChar char="•"/>
              <a:tabLst/>
              <a:defRPr/>
            </a:pPr>
            <a:endParaRPr kumimoji="0" lang="en-GB" sz="2000" b="1" i="0" u="none" strike="noStrike" kern="1200" cap="none" spc="0" normalizeH="0" baseline="0" noProof="0" dirty="0">
              <a:ln>
                <a:noFill/>
              </a:ln>
              <a:solidFill>
                <a:srgbClr val="002060"/>
              </a:solidFill>
              <a:effectLst/>
              <a:uLnTx/>
              <a:uFillTx/>
            </a:endParaRPr>
          </a:p>
        </p:txBody>
      </p:sp>
      <p:sp>
        <p:nvSpPr>
          <p:cNvPr id="14" name="Title 2"/>
          <p:cNvSpPr txBox="1">
            <a:spLocks/>
          </p:cNvSpPr>
          <p:nvPr/>
        </p:nvSpPr>
        <p:spPr>
          <a:xfrm>
            <a:off x="499010" y="200213"/>
            <a:ext cx="6692077"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mn-lt"/>
            </a:endParaRPr>
          </a:p>
        </p:txBody>
      </p:sp>
      <p:pic>
        <p:nvPicPr>
          <p:cNvPr id="1026" name="Picture 2" descr="Rob Burrow to read CBeebies Bedtime Story for International Day of Disabled  Persons | The Manc">
            <a:extLst>
              <a:ext uri="{FF2B5EF4-FFF2-40B4-BE49-F238E27FC236}">
                <a16:creationId xmlns:a16="http://schemas.microsoft.com/office/drawing/2014/main" id="{6198083C-612F-4AB0-5211-0558E374AD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203" y="1072864"/>
            <a:ext cx="2012404" cy="1401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posing for a photo&#10;&#10;Description automatically generated">
            <a:extLst>
              <a:ext uri="{FF2B5EF4-FFF2-40B4-BE49-F238E27FC236}">
                <a16:creationId xmlns:a16="http://schemas.microsoft.com/office/drawing/2014/main" id="{EBD51F02-F595-028D-F068-BD4E646EB7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89" r="3" b="3"/>
          <a:stretch/>
        </p:blipFill>
        <p:spPr>
          <a:xfrm>
            <a:off x="304799" y="4369775"/>
            <a:ext cx="4189630" cy="2018325"/>
          </a:xfrm>
          <a:prstGeom prst="rect">
            <a:avLst/>
          </a:prstGeom>
        </p:spPr>
      </p:pic>
      <p:pic>
        <p:nvPicPr>
          <p:cNvPr id="9" name="Picture 2" descr="Image result for euan macdonald centre">
            <a:hlinkClick r:id="rId5"/>
            <a:extLst>
              <a:ext uri="{FF2B5EF4-FFF2-40B4-BE49-F238E27FC236}">
                <a16:creationId xmlns:a16="http://schemas.microsoft.com/office/drawing/2014/main" id="{A2474DDE-7C63-D2CA-549D-FC5FBB04992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213" r="33039"/>
          <a:stretch/>
        </p:blipFill>
        <p:spPr bwMode="auto">
          <a:xfrm>
            <a:off x="2527818" y="1109912"/>
            <a:ext cx="1972654" cy="13643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Pathology of classical MND: (a) Gross atrophy of the primary motor... |  Download Scientific Diagram">
            <a:extLst>
              <a:ext uri="{FF2B5EF4-FFF2-40B4-BE49-F238E27FC236}">
                <a16:creationId xmlns:a16="http://schemas.microsoft.com/office/drawing/2014/main" id="{B7DFB65E-F465-0A93-9E40-1D765E987C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203" y="2632206"/>
            <a:ext cx="2181627" cy="15569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myotrophic Lateral Sclerosis | NEJM">
            <a:extLst>
              <a:ext uri="{FF2B5EF4-FFF2-40B4-BE49-F238E27FC236}">
                <a16:creationId xmlns:a16="http://schemas.microsoft.com/office/drawing/2014/main" id="{1DE81F50-1FA5-EC49-858E-5CD90CD26E7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058"/>
          <a:stretch/>
        </p:blipFill>
        <p:spPr bwMode="auto">
          <a:xfrm>
            <a:off x="2586274" y="2597456"/>
            <a:ext cx="1972654" cy="16476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ND-SMART | Clinical trials for MND.">
            <a:extLst>
              <a:ext uri="{FF2B5EF4-FFF2-40B4-BE49-F238E27FC236}">
                <a16:creationId xmlns:a16="http://schemas.microsoft.com/office/drawing/2014/main" id="{06F520C9-BB32-2C5D-B75B-D2D582CE34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799" y="0"/>
            <a:ext cx="2648480" cy="110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458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146BC-D015-4BCD-A765-B6CCC721970F}"/>
              </a:ext>
            </a:extLst>
          </p:cNvPr>
          <p:cNvSpPr>
            <a:spLocks noGrp="1"/>
          </p:cNvSpPr>
          <p:nvPr>
            <p:ph type="title"/>
          </p:nvPr>
        </p:nvSpPr>
        <p:spPr>
          <a:xfrm>
            <a:off x="3282470" y="211897"/>
            <a:ext cx="7264684" cy="1093805"/>
          </a:xfrm>
        </p:spPr>
        <p:txBody>
          <a:bodyPr>
            <a:noAutofit/>
          </a:bodyPr>
          <a:lstStyle/>
          <a:p>
            <a:pPr marL="0" marR="0" lvl="0" indent="0" defTabSz="914400" rtl="0" eaLnBrk="1" fontAlgn="auto" latinLnBrk="0" hangingPunct="1">
              <a:lnSpc>
                <a:spcPct val="107000"/>
              </a:lnSpc>
              <a:spcBef>
                <a:spcPts val="0"/>
              </a:spcBef>
              <a:spcAft>
                <a:spcPts val="800"/>
              </a:spcAft>
              <a:tabLst/>
              <a:defRPr/>
            </a:pPr>
            <a:r>
              <a:rPr kumimoji="0" lang="en-GB"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Increasing accessibility to remote areas   Orkney and Shetland Isles</a:t>
            </a:r>
            <a:br>
              <a:rPr kumimoji="0" lang="en-GB"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br>
            <a:endParaRPr lang="en-GB" sz="2800" dirty="0"/>
          </a:p>
        </p:txBody>
      </p:sp>
      <p:sp>
        <p:nvSpPr>
          <p:cNvPr id="3" name="Content Placeholder 2">
            <a:extLst>
              <a:ext uri="{FF2B5EF4-FFF2-40B4-BE49-F238E27FC236}">
                <a16:creationId xmlns:a16="http://schemas.microsoft.com/office/drawing/2014/main" id="{AD152A8B-E7CE-470D-B11B-B5FE75936A30}"/>
              </a:ext>
            </a:extLst>
          </p:cNvPr>
          <p:cNvSpPr>
            <a:spLocks noGrp="1"/>
          </p:cNvSpPr>
          <p:nvPr>
            <p:ph idx="1"/>
          </p:nvPr>
        </p:nvSpPr>
        <p:spPr>
          <a:xfrm>
            <a:off x="427235" y="1512386"/>
            <a:ext cx="7394216" cy="4351338"/>
          </a:xfrm>
        </p:spPr>
        <p:txBody>
          <a:bodyPr>
            <a:normAutofit/>
          </a:bodyPr>
          <a:lstStyle/>
          <a:p>
            <a:r>
              <a:rPr lang="en-GB" sz="2000" dirty="0"/>
              <a:t>Aberdeen site is now able to recruit patients from these islands</a:t>
            </a:r>
          </a:p>
          <a:p>
            <a:r>
              <a:rPr lang="en-GB" sz="2000" i="1" dirty="0"/>
              <a:t>“We are planning to do a baseline visit. How would it work for starting medication?” </a:t>
            </a:r>
            <a:r>
              <a:rPr lang="en-GB" sz="2000" dirty="0"/>
              <a:t>– member of Aberdeen research team</a:t>
            </a:r>
          </a:p>
          <a:p>
            <a:endParaRPr lang="en-GB" sz="2000" dirty="0"/>
          </a:p>
          <a:p>
            <a:pPr marL="0" indent="0">
              <a:buNone/>
            </a:pPr>
            <a:r>
              <a:rPr lang="en-GB" sz="2000" dirty="0"/>
              <a:t>Innovative trial design features:</a:t>
            </a:r>
          </a:p>
          <a:p>
            <a:r>
              <a:rPr lang="en-GB" sz="2000" dirty="0"/>
              <a:t>Use of an offshore company that provides shipments to remote Scottish islands within a day (weather permitting!)</a:t>
            </a:r>
          </a:p>
          <a:p>
            <a:r>
              <a:rPr lang="en-GB" sz="2000" dirty="0"/>
              <a:t>Remote appointments completed by telephone/secure video calls</a:t>
            </a:r>
          </a:p>
          <a:p>
            <a:r>
              <a:rPr lang="en-GB" sz="2000" dirty="0"/>
              <a:t>Use of </a:t>
            </a:r>
            <a:r>
              <a:rPr lang="en-GB" sz="2000" dirty="0" err="1"/>
              <a:t>Docusign</a:t>
            </a:r>
            <a:r>
              <a:rPr lang="en-GB" sz="2000" dirty="0"/>
              <a:t>, a web-based system for electronically signing documents, including re-consenting</a:t>
            </a:r>
          </a:p>
          <a:p>
            <a:r>
              <a:rPr lang="en-GB" sz="2000" dirty="0"/>
              <a:t>Organisation of appointments at same time as PI clinics on islands</a:t>
            </a:r>
          </a:p>
          <a:p>
            <a:pPr marL="0" indent="0">
              <a:buNone/>
            </a:pPr>
            <a:endParaRPr lang="en-GB" sz="2000" dirty="0"/>
          </a:p>
        </p:txBody>
      </p:sp>
      <p:grpSp>
        <p:nvGrpSpPr>
          <p:cNvPr id="5" name="Group 4">
            <a:extLst>
              <a:ext uri="{FF2B5EF4-FFF2-40B4-BE49-F238E27FC236}">
                <a16:creationId xmlns:a16="http://schemas.microsoft.com/office/drawing/2014/main" id="{76C4AF3D-6A5E-4FCD-AD5C-33003F71F9AA}"/>
              </a:ext>
            </a:extLst>
          </p:cNvPr>
          <p:cNvGrpSpPr/>
          <p:nvPr/>
        </p:nvGrpSpPr>
        <p:grpSpPr>
          <a:xfrm>
            <a:off x="8010665" y="973249"/>
            <a:ext cx="3845061" cy="5748256"/>
            <a:chOff x="8010665" y="973249"/>
            <a:chExt cx="3845061" cy="5748256"/>
          </a:xfrm>
        </p:grpSpPr>
        <p:pic>
          <p:nvPicPr>
            <p:cNvPr id="6" name="Picture 2" descr="Best detailed map base of the UK / United Kingdom – Maproom">
              <a:extLst>
                <a:ext uri="{FF2B5EF4-FFF2-40B4-BE49-F238E27FC236}">
                  <a16:creationId xmlns:a16="http://schemas.microsoft.com/office/drawing/2014/main" id="{CAE330B3-2AA4-4946-837A-3C86BC588C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0665" y="1053885"/>
              <a:ext cx="3845061" cy="56676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Down Arrow 3">
              <a:extLst>
                <a:ext uri="{FF2B5EF4-FFF2-40B4-BE49-F238E27FC236}">
                  <a16:creationId xmlns:a16="http://schemas.microsoft.com/office/drawing/2014/main" id="{67DA4582-3E24-48F5-8AFB-072FF425A17B}"/>
                </a:ext>
              </a:extLst>
            </p:cNvPr>
            <p:cNvSpPr/>
            <p:nvPr/>
          </p:nvSpPr>
          <p:spPr>
            <a:xfrm rot="18304307">
              <a:off x="9619281" y="891829"/>
              <a:ext cx="327940" cy="490779"/>
            </a:xfrm>
            <a:prstGeom prst="downArrow">
              <a:avLst>
                <a:gd name="adj1" fmla="val 19225"/>
                <a:gd name="adj2" fmla="val 50000"/>
              </a:avLst>
            </a:prstGeom>
            <a:solidFill>
              <a:srgbClr val="ED5DE6"/>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8" name="Down Arrow 7">
              <a:extLst>
                <a:ext uri="{FF2B5EF4-FFF2-40B4-BE49-F238E27FC236}">
                  <a16:creationId xmlns:a16="http://schemas.microsoft.com/office/drawing/2014/main" id="{2E818366-D31F-4FCD-BC17-8E73CA6B710B}"/>
                </a:ext>
              </a:extLst>
            </p:cNvPr>
            <p:cNvSpPr/>
            <p:nvPr/>
          </p:nvSpPr>
          <p:spPr>
            <a:xfrm rot="18304307">
              <a:off x="10836834" y="1083695"/>
              <a:ext cx="327940" cy="490779"/>
            </a:xfrm>
            <a:prstGeom prst="downArrow">
              <a:avLst>
                <a:gd name="adj1" fmla="val 19225"/>
                <a:gd name="adj2" fmla="val 50000"/>
              </a:avLst>
            </a:prstGeom>
            <a:solidFill>
              <a:srgbClr val="ED5DE6"/>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 name="Down Arrow 8">
              <a:extLst>
                <a:ext uri="{FF2B5EF4-FFF2-40B4-BE49-F238E27FC236}">
                  <a16:creationId xmlns:a16="http://schemas.microsoft.com/office/drawing/2014/main" id="{B8DDB074-DFF4-4C64-86F0-89510E35A544}"/>
                </a:ext>
              </a:extLst>
            </p:cNvPr>
            <p:cNvSpPr/>
            <p:nvPr/>
          </p:nvSpPr>
          <p:spPr>
            <a:xfrm rot="18304307">
              <a:off x="8500819" y="1454071"/>
              <a:ext cx="327940" cy="490779"/>
            </a:xfrm>
            <a:prstGeom prst="downArrow">
              <a:avLst>
                <a:gd name="adj1" fmla="val 19225"/>
                <a:gd name="adj2" fmla="val 50000"/>
              </a:avLst>
            </a:prstGeom>
            <a:solidFill>
              <a:srgbClr val="ED5DE6"/>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10" name="Picture 2" descr="MND-SMART | Clinical trials for MND.">
            <a:extLst>
              <a:ext uri="{FF2B5EF4-FFF2-40B4-BE49-F238E27FC236}">
                <a16:creationId xmlns:a16="http://schemas.microsoft.com/office/drawing/2014/main" id="{D8D0AB95-86BC-B815-EA56-1303355EA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0"/>
            <a:ext cx="2648480" cy="110991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525AD573-9F31-2491-1455-7687ED27A98F}"/>
              </a:ext>
            </a:extLst>
          </p:cNvPr>
          <p:cNvSpPr txBox="1">
            <a:spLocks/>
          </p:cNvSpPr>
          <p:nvPr/>
        </p:nvSpPr>
        <p:spPr>
          <a:xfrm>
            <a:off x="653143" y="5450568"/>
            <a:ext cx="717246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dirty="0"/>
          </a:p>
        </p:txBody>
      </p:sp>
    </p:spTree>
    <p:extLst>
      <p:ext uri="{BB962C8B-B14F-4D97-AF65-F5344CB8AC3E}">
        <p14:creationId xmlns:p14="http://schemas.microsoft.com/office/powerpoint/2010/main" val="3759744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ND-SMART | Clinical trials for MND.">
            <a:extLst>
              <a:ext uri="{FF2B5EF4-FFF2-40B4-BE49-F238E27FC236}">
                <a16:creationId xmlns:a16="http://schemas.microsoft.com/office/drawing/2014/main" id="{0B54C916-B953-57C7-6D7F-D2BDB13AD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0"/>
            <a:ext cx="2648480" cy="11099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C982D90-6AB7-9C10-20B9-97FE889B92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15" t="10921" r="6792"/>
          <a:stretch/>
        </p:blipFill>
        <p:spPr bwMode="auto">
          <a:xfrm>
            <a:off x="304799" y="1284084"/>
            <a:ext cx="4386826" cy="3527402"/>
          </a:xfrm>
          <a:prstGeom prst="rect">
            <a:avLst/>
          </a:prstGeom>
          <a:noFill/>
          <a:ln>
            <a:noFill/>
          </a:ln>
        </p:spPr>
      </p:pic>
      <p:sp>
        <p:nvSpPr>
          <p:cNvPr id="7" name="TextBox 6">
            <a:extLst>
              <a:ext uri="{FF2B5EF4-FFF2-40B4-BE49-F238E27FC236}">
                <a16:creationId xmlns:a16="http://schemas.microsoft.com/office/drawing/2014/main" id="{1FE984D4-F532-45C4-AFE0-34D8877FC135}"/>
              </a:ext>
            </a:extLst>
          </p:cNvPr>
          <p:cNvSpPr txBox="1"/>
          <p:nvPr/>
        </p:nvSpPr>
        <p:spPr>
          <a:xfrm>
            <a:off x="5005650" y="389492"/>
            <a:ext cx="6988629" cy="4974439"/>
          </a:xfrm>
          <a:prstGeom prst="rect">
            <a:avLst/>
          </a:prstGeom>
          <a:noFill/>
        </p:spPr>
        <p:txBody>
          <a:bodyPr wrap="square">
            <a:spAutoFit/>
          </a:bodyPr>
          <a:lstStyle/>
          <a:p>
            <a:pPr algn="ctr">
              <a:lnSpc>
                <a:spcPct val="107000"/>
              </a:lnSpc>
              <a:spcAft>
                <a:spcPts val="800"/>
              </a:spcAft>
            </a:pPr>
            <a:r>
              <a:rPr lang="en-GB"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WALES: The Cardiff centre has recently celebrated the 50th patient randomised into the MND SMART trial</a:t>
            </a:r>
          </a:p>
          <a:p>
            <a:pPr algn="ctr">
              <a:lnSpc>
                <a:spcPct val="107000"/>
              </a:lnSpc>
              <a:spcAft>
                <a:spcPts val="800"/>
              </a:spcAft>
            </a:pPr>
            <a:endParaRPr lang="en-GB" sz="2000" b="1" i="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000" i="1" dirty="0">
                <a:effectLst/>
                <a:latin typeface="Calibri" panose="020F0502020204030204" pitchFamily="34" charset="0"/>
                <a:ea typeface="Calibri" panose="020F0502020204030204" pitchFamily="34" charset="0"/>
                <a:cs typeface="Times New Roman" panose="02020603050405020304" pitchFamily="18" charset="0"/>
              </a:rPr>
              <a:t>“We are grateful to the patients with MND and their families for putting themselves forward for this trial and they in turn have appreciated the opportunity to be part of this research project. We look forward to continuing to work in this trial and are promoting the study to our patient group. </a:t>
            </a:r>
          </a:p>
          <a:p>
            <a:pPr algn="ctr">
              <a:lnSpc>
                <a:spcPct val="107000"/>
              </a:lnSpc>
              <a:spcAft>
                <a:spcPts val="800"/>
              </a:spcAft>
            </a:pPr>
            <a:endParaRPr lang="en-GB" sz="2000" i="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000" i="1" dirty="0">
                <a:effectLst/>
                <a:latin typeface="Calibri" panose="020F0502020204030204" pitchFamily="34" charset="0"/>
                <a:ea typeface="Calibri" panose="020F0502020204030204" pitchFamily="34" charset="0"/>
                <a:cs typeface="Times New Roman" panose="02020603050405020304" pitchFamily="18" charset="0"/>
              </a:rPr>
              <a:t>My thanks also goes to the MND care coordinators throughout the South Wales MND Care and Research Network”</a:t>
            </a:r>
          </a:p>
          <a:p>
            <a:pPr algn="ctr">
              <a:lnSpc>
                <a:spcPct val="107000"/>
              </a:lnSpc>
              <a:spcAft>
                <a:spcPts val="800"/>
              </a:spcAft>
            </a:pPr>
            <a:endParaRPr lang="en-GB" sz="2000" b="1" i="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Dr K Dawson (Consultant Neurologist and Principal Investigator)</a:t>
            </a:r>
            <a:endParaRPr lang="en-GB" sz="20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A359C82E-2D75-89A3-4EAE-DB660A092EE4}"/>
              </a:ext>
            </a:extLst>
          </p:cNvPr>
          <p:cNvPicPr>
            <a:picLocks noChangeAspect="1"/>
          </p:cNvPicPr>
          <p:nvPr/>
        </p:nvPicPr>
        <p:blipFill>
          <a:blip r:embed="rId4"/>
          <a:stretch>
            <a:fillRect/>
          </a:stretch>
        </p:blipFill>
        <p:spPr>
          <a:xfrm>
            <a:off x="101196" y="5916377"/>
            <a:ext cx="12069120" cy="901867"/>
          </a:xfrm>
          <a:prstGeom prst="rect">
            <a:avLst/>
          </a:prstGeom>
        </p:spPr>
      </p:pic>
    </p:spTree>
    <p:extLst>
      <p:ext uri="{BB962C8B-B14F-4D97-AF65-F5344CB8AC3E}">
        <p14:creationId xmlns:p14="http://schemas.microsoft.com/office/powerpoint/2010/main" val="3721804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8217"/>
          <a:stretch/>
        </p:blipFill>
        <p:spPr>
          <a:xfrm>
            <a:off x="396397" y="1516276"/>
            <a:ext cx="2903634" cy="2276381"/>
          </a:xfrm>
          <a:prstGeom prst="rect">
            <a:avLst/>
          </a:prstGeom>
        </p:spPr>
      </p:pic>
      <p:sp>
        <p:nvSpPr>
          <p:cNvPr id="9" name="Rectangle 8"/>
          <p:cNvSpPr/>
          <p:nvPr/>
        </p:nvSpPr>
        <p:spPr>
          <a:xfrm>
            <a:off x="3519235" y="634533"/>
            <a:ext cx="8428769" cy="3046988"/>
          </a:xfrm>
          <a:prstGeom prst="rect">
            <a:avLst/>
          </a:prstGeom>
          <a:noFill/>
          <a:effectLst/>
        </p:spPr>
        <p:txBody>
          <a:bodyPr wrap="square">
            <a:spAutoFit/>
          </a:bodyPr>
          <a:lstStyle/>
          <a:p>
            <a:pPr algn="ctr">
              <a:lnSpc>
                <a:spcPct val="110000"/>
              </a:lnSpc>
              <a:spcBef>
                <a:spcPts val="600"/>
              </a:spcBef>
              <a:spcAft>
                <a:spcPts val="600"/>
              </a:spcAft>
              <a:defRPr/>
            </a:pPr>
            <a:r>
              <a:rPr lang="en-GB"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MND SMART has delivered the first clinical trials for MND in Northern Ireland</a:t>
            </a:r>
          </a:p>
          <a:p>
            <a:pPr marL="0" marR="0" lvl="0" indent="0" algn="ctr" defTabSz="914400" rtl="0" eaLnBrk="1" fontAlgn="auto" latinLnBrk="0" hangingPunct="1">
              <a:lnSpc>
                <a:spcPct val="110000"/>
              </a:lnSpc>
              <a:spcBef>
                <a:spcPts val="600"/>
              </a:spcBef>
              <a:spcAft>
                <a:spcPts val="600"/>
              </a:spcAft>
              <a:buClrTx/>
              <a:buSzTx/>
              <a:buFontTx/>
              <a:buNone/>
              <a:tabLst/>
              <a:defRPr/>
            </a:pPr>
            <a:endParaRPr kumimoji="0" lang="en-GB" sz="2000" i="1"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10000"/>
              </a:lnSpc>
              <a:spcBef>
                <a:spcPts val="600"/>
              </a:spcBef>
              <a:spcAft>
                <a:spcPts val="600"/>
              </a:spcAft>
              <a:buClrTx/>
              <a:buSzTx/>
              <a:buFontTx/>
              <a:buNone/>
              <a:tabLst/>
              <a:defRPr/>
            </a:pPr>
            <a:r>
              <a:rPr kumimoji="0" lang="en-GB" sz="2000" i="1"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“MND SMART has opened the door to making trial participation part of routine care of MND in Northern Ireland and gives us all hope. </a:t>
            </a:r>
            <a:r>
              <a:rPr lang="en-GB" sz="2000" i="1" dirty="0">
                <a:solidFill>
                  <a:prstClr val="black"/>
                </a:solidFill>
                <a:ea typeface="Times New Roman" panose="02020603050405020304" pitchFamily="18" charset="0"/>
                <a:cs typeface="Calibri" panose="020F0502020204030204" pitchFamily="34" charset="0"/>
              </a:rPr>
              <a:t> </a:t>
            </a:r>
          </a:p>
          <a:p>
            <a:pPr marL="0" marR="0" lvl="0" indent="0" algn="ctr" defTabSz="914400" rtl="0" eaLnBrk="1" fontAlgn="auto" latinLnBrk="0" hangingPunct="1">
              <a:lnSpc>
                <a:spcPct val="110000"/>
              </a:lnSpc>
              <a:spcBef>
                <a:spcPts val="600"/>
              </a:spcBef>
              <a:spcAft>
                <a:spcPts val="600"/>
              </a:spcAft>
              <a:buClrTx/>
              <a:buSzTx/>
              <a:buFontTx/>
              <a:buNone/>
              <a:tabLst/>
              <a:defRPr/>
            </a:pPr>
            <a:r>
              <a:rPr kumimoji="0" lang="en-GB" sz="2000" i="1"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MND SMART has created the opportunity for people in Northern Ireland with MND to access trials.  Not just now, but long into the future”</a:t>
            </a:r>
          </a:p>
          <a:p>
            <a:pPr marL="0" marR="0" lvl="0" indent="0" algn="ctr" defTabSz="914400" rtl="0" eaLnBrk="1" fontAlgn="auto" latinLnBrk="0" hangingPunct="1">
              <a:spcBef>
                <a:spcPts val="600"/>
              </a:spcBef>
              <a:spcAft>
                <a:spcPts val="600"/>
              </a:spcAft>
              <a:buClrTx/>
              <a:buSzTx/>
              <a:buFontTx/>
              <a:buNone/>
              <a:tabLst/>
              <a:defRPr/>
            </a:pPr>
            <a:r>
              <a:rPr kumimoji="0" lang="en-GB" sz="2000" b="1" i="0" u="none" strike="noStrike" kern="1200" cap="none" spc="0" normalizeH="0" baseline="0" noProof="0" dirty="0">
                <a:ln>
                  <a:noFill/>
                </a:ln>
                <a:solidFill>
                  <a:srgbClr val="002060"/>
                </a:solidFill>
                <a:effectLst/>
                <a:uLnTx/>
                <a:uFillTx/>
                <a:ea typeface="Times New Roman" panose="02020603050405020304" pitchFamily="18" charset="0"/>
                <a:cs typeface="Calibri" panose="020F0502020204030204" pitchFamily="34" charset="0"/>
              </a:rPr>
              <a:t>Dr Raeburn Forbes, Neurologist</a:t>
            </a:r>
            <a:r>
              <a:rPr kumimoji="0" lang="en-GB" sz="2000" b="1" i="0" u="none" strike="noStrike" kern="1200" cap="none" spc="0" normalizeH="0" noProof="0" dirty="0">
                <a:ln>
                  <a:noFill/>
                </a:ln>
                <a:solidFill>
                  <a:srgbClr val="002060"/>
                </a:solidFill>
                <a:effectLst/>
                <a:uLnTx/>
                <a:uFillTx/>
                <a:ea typeface="Times New Roman" panose="02020603050405020304" pitchFamily="18" charset="0"/>
                <a:cs typeface="Calibri" panose="020F0502020204030204" pitchFamily="34" charset="0"/>
              </a:rPr>
              <a:t> + </a:t>
            </a:r>
            <a:r>
              <a:rPr kumimoji="0" lang="en-GB" sz="2000" b="1" i="0" u="none" strike="noStrike" kern="1200" cap="none" spc="0" normalizeH="0" baseline="0" noProof="0" dirty="0">
                <a:ln>
                  <a:noFill/>
                </a:ln>
                <a:solidFill>
                  <a:srgbClr val="002060"/>
                </a:solidFill>
                <a:effectLst/>
                <a:uLnTx/>
                <a:uFillTx/>
                <a:ea typeface="Times New Roman" panose="02020603050405020304" pitchFamily="18" charset="0"/>
                <a:cs typeface="Calibri" panose="020F0502020204030204" pitchFamily="34" charset="0"/>
              </a:rPr>
              <a:t>PI, Craigavon, Northern Ireland</a:t>
            </a:r>
          </a:p>
        </p:txBody>
      </p:sp>
      <p:pic>
        <p:nvPicPr>
          <p:cNvPr id="4" name="Picture 3">
            <a:extLst>
              <a:ext uri="{FF2B5EF4-FFF2-40B4-BE49-F238E27FC236}">
                <a16:creationId xmlns:a16="http://schemas.microsoft.com/office/drawing/2014/main" id="{2481FF19-28E4-391F-61DC-D60A4B1F44A6}"/>
              </a:ext>
            </a:extLst>
          </p:cNvPr>
          <p:cNvPicPr>
            <a:picLocks noChangeAspect="1"/>
          </p:cNvPicPr>
          <p:nvPr/>
        </p:nvPicPr>
        <p:blipFill>
          <a:blip r:embed="rId4"/>
          <a:stretch>
            <a:fillRect/>
          </a:stretch>
        </p:blipFill>
        <p:spPr>
          <a:xfrm>
            <a:off x="101196" y="5916377"/>
            <a:ext cx="12069120" cy="901867"/>
          </a:xfrm>
          <a:prstGeom prst="rect">
            <a:avLst/>
          </a:prstGeom>
        </p:spPr>
      </p:pic>
      <p:pic>
        <p:nvPicPr>
          <p:cNvPr id="8" name="Picture 2" descr="MND-SMART | Clinical trials for MND.">
            <a:extLst>
              <a:ext uri="{FF2B5EF4-FFF2-40B4-BE49-F238E27FC236}">
                <a16:creationId xmlns:a16="http://schemas.microsoft.com/office/drawing/2014/main" id="{B7E2482C-79EA-479D-229F-E4A556DA1C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799" y="0"/>
            <a:ext cx="2648480" cy="110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683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ND-SMART | Clinical trials for MND.">
            <a:extLst>
              <a:ext uri="{FF2B5EF4-FFF2-40B4-BE49-F238E27FC236}">
                <a16:creationId xmlns:a16="http://schemas.microsoft.com/office/drawing/2014/main" id="{0B54C916-B953-57C7-6D7F-D2BDB13AD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0"/>
            <a:ext cx="2648480" cy="11099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FE984D4-F532-45C4-AFE0-34D8877FC135}"/>
              </a:ext>
            </a:extLst>
          </p:cNvPr>
          <p:cNvSpPr txBox="1"/>
          <p:nvPr/>
        </p:nvSpPr>
        <p:spPr>
          <a:xfrm>
            <a:off x="5005650" y="389492"/>
            <a:ext cx="6988629" cy="5098575"/>
          </a:xfrm>
          <a:prstGeom prst="rect">
            <a:avLst/>
          </a:prstGeom>
          <a:noFill/>
        </p:spPr>
        <p:txBody>
          <a:bodyPr wrap="square">
            <a:spAutoFit/>
          </a:bodyPr>
          <a:lstStyle/>
          <a:p>
            <a:pPr algn="ctr">
              <a:lnSpc>
                <a:spcPct val="107000"/>
              </a:lnSpc>
              <a:spcAft>
                <a:spcPts val="800"/>
              </a:spcAft>
            </a:pPr>
            <a:r>
              <a:rPr lang="en-GB"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 Birmingham centre has recently celebrated the 50th patient randomised into the MND SMART trial</a:t>
            </a:r>
          </a:p>
          <a:p>
            <a:pPr algn="ctr">
              <a:lnSpc>
                <a:spcPct val="107000"/>
              </a:lnSpc>
              <a:spcAft>
                <a:spcPts val="800"/>
              </a:spcAft>
            </a:pPr>
            <a:endParaRPr lang="en-GB" sz="2000" b="1" i="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000" b="0" i="1" u="none" strike="noStrike" dirty="0">
                <a:solidFill>
                  <a:srgbClr val="212121"/>
                </a:solidFill>
                <a:effectLst/>
                <a:latin typeface="Calibri" panose="020F0502020204030204" pitchFamily="34" charset="0"/>
              </a:rPr>
              <a:t>“Enrolling so far 52 patients has been a meaningful journey, and I feel deeply honoured to have met each patient and their families. I am grateful to every patient who is on the trial, who participated previously, and also to those who showed interest but couldn't join or are still waiting.  I am hopeful that our collective efforts will contribute to finding a treatment. Thank you to everyone for their time, dedication, and support. Additionally, it is an absolute pleasure to work with the MND-SMART Trial Central Team, who are always very supportive and helpful.” </a:t>
            </a:r>
          </a:p>
          <a:p>
            <a:pPr algn="ctr">
              <a:lnSpc>
                <a:spcPct val="107000"/>
              </a:lnSpc>
              <a:spcAft>
                <a:spcPts val="800"/>
              </a:spcAft>
            </a:pPr>
            <a:endParaRPr lang="en-GB" sz="2000" dirty="0">
              <a:solidFill>
                <a:srgbClr val="21212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000" b="1" i="0" u="none" strike="noStrike" dirty="0">
                <a:solidFill>
                  <a:srgbClr val="002060"/>
                </a:solidFill>
                <a:effectLst/>
                <a:latin typeface="Calibri" panose="020F0502020204030204" pitchFamily="34" charset="0"/>
              </a:rPr>
              <a:t>Ewa </a:t>
            </a:r>
            <a:r>
              <a:rPr lang="en-GB" sz="2000" b="1" i="0" u="none" strike="noStrike" dirty="0" err="1">
                <a:solidFill>
                  <a:srgbClr val="002060"/>
                </a:solidFill>
                <a:effectLst/>
                <a:latin typeface="Calibri" panose="020F0502020204030204" pitchFamily="34" charset="0"/>
              </a:rPr>
              <a:t>Delmaczynska</a:t>
            </a:r>
            <a:r>
              <a:rPr lang="en-GB" sz="2000" b="1" i="1" u="none" strike="noStrike" dirty="0">
                <a:solidFill>
                  <a:srgbClr val="002060"/>
                </a:solidFill>
                <a:latin typeface="Calibri" panose="020F0502020204030204" pitchFamily="34" charset="0"/>
                <a:cs typeface="Times New Roman" panose="02020603050405020304" pitchFamily="18" charset="0"/>
              </a:rPr>
              <a:t> </a:t>
            </a:r>
            <a:r>
              <a:rPr lang="en-GB"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(Lead research nurse, Birmingham)</a:t>
            </a:r>
            <a:endParaRPr lang="en-GB" sz="20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A359C82E-2D75-89A3-4EAE-DB660A092EE4}"/>
              </a:ext>
            </a:extLst>
          </p:cNvPr>
          <p:cNvPicPr>
            <a:picLocks noChangeAspect="1"/>
          </p:cNvPicPr>
          <p:nvPr/>
        </p:nvPicPr>
        <p:blipFill>
          <a:blip r:embed="rId3"/>
          <a:stretch>
            <a:fillRect/>
          </a:stretch>
        </p:blipFill>
        <p:spPr>
          <a:xfrm>
            <a:off x="101196" y="5916377"/>
            <a:ext cx="12069120" cy="901867"/>
          </a:xfrm>
          <a:prstGeom prst="rect">
            <a:avLst/>
          </a:prstGeom>
        </p:spPr>
      </p:pic>
      <p:pic>
        <p:nvPicPr>
          <p:cNvPr id="3" name="Picture 2" descr="A person writing on a paper&#10;&#10;Description automatically generated">
            <a:extLst>
              <a:ext uri="{FF2B5EF4-FFF2-40B4-BE49-F238E27FC236}">
                <a16:creationId xmlns:a16="http://schemas.microsoft.com/office/drawing/2014/main" id="{3A226FD2-EB4F-39A8-7097-370416E112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318" y="1516284"/>
            <a:ext cx="4479402" cy="2986268"/>
          </a:xfrm>
          <a:prstGeom prst="rect">
            <a:avLst/>
          </a:prstGeom>
        </p:spPr>
      </p:pic>
    </p:spTree>
    <p:extLst>
      <p:ext uri="{BB962C8B-B14F-4D97-AF65-F5344CB8AC3E}">
        <p14:creationId xmlns:p14="http://schemas.microsoft.com/office/powerpoint/2010/main" val="1389878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D12AC6-2C7D-E558-B796-AC7621417DFA}"/>
              </a:ext>
            </a:extLst>
          </p:cNvPr>
          <p:cNvSpPr>
            <a:spLocks noGrp="1"/>
          </p:cNvSpPr>
          <p:nvPr>
            <p:ph idx="1"/>
          </p:nvPr>
        </p:nvSpPr>
        <p:spPr>
          <a:xfrm>
            <a:off x="4605758" y="696685"/>
            <a:ext cx="7260771" cy="4713515"/>
          </a:xfrm>
        </p:spPr>
        <p:txBody>
          <a:bodyPr>
            <a:normAutofit/>
          </a:bodyPr>
          <a:lstStyle/>
          <a:p>
            <a:pPr marL="0" indent="0" algn="ctr">
              <a:lnSpc>
                <a:spcPct val="120000"/>
              </a:lnSpc>
              <a:spcBef>
                <a:spcPts val="400"/>
              </a:spcBef>
              <a:buNone/>
            </a:pPr>
            <a:r>
              <a:rPr lang="en-GB"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 Newcastle </a:t>
            </a:r>
            <a:r>
              <a:rPr lang="en-GB" sz="20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MND Care and Research C</a:t>
            </a:r>
            <a:r>
              <a:rPr lang="en-GB"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entre has recently celebrated the 50th patient randomised into the MND SMART trial</a:t>
            </a:r>
          </a:p>
          <a:p>
            <a:pPr marL="0" indent="0" algn="ctr">
              <a:lnSpc>
                <a:spcPct val="120000"/>
              </a:lnSpc>
              <a:spcBef>
                <a:spcPts val="400"/>
              </a:spcBef>
              <a:buNone/>
            </a:pPr>
            <a:endParaRPr lang="en-GB" sz="2000" b="0" i="1" u="none" strike="noStrike" dirty="0">
              <a:solidFill>
                <a:srgbClr val="212121"/>
              </a:solidFill>
              <a:effectLst/>
              <a:latin typeface="Calibri" panose="020F0502020204030204" pitchFamily="34" charset="0"/>
            </a:endParaRPr>
          </a:p>
          <a:p>
            <a:pPr marL="0" indent="0" algn="ctr">
              <a:lnSpc>
                <a:spcPct val="120000"/>
              </a:lnSpc>
              <a:spcBef>
                <a:spcPts val="400"/>
              </a:spcBef>
              <a:buNone/>
            </a:pPr>
            <a:r>
              <a:rPr lang="en-GB" sz="2000" b="0" i="1" u="none" strike="noStrike" dirty="0">
                <a:solidFill>
                  <a:srgbClr val="000000"/>
                </a:solidFill>
                <a:effectLst/>
                <a:highlight>
                  <a:srgbClr val="FFFFFF"/>
                </a:highlight>
                <a:latin typeface="Calibri" panose="020F0502020204030204" pitchFamily="34" charset="0"/>
              </a:rPr>
              <a:t>“We are hugely grateful to the Edinburgh MND-SMART team and sponsors for giving us the opportunity to support the trial in Newcastle and we wish to thank  both the trial development, and Edinburgh delivery management teams for designing, producing and implementing such a deliverable project”</a:t>
            </a:r>
          </a:p>
          <a:p>
            <a:pPr marL="0" indent="0" algn="ctr">
              <a:lnSpc>
                <a:spcPct val="120000"/>
              </a:lnSpc>
              <a:spcBef>
                <a:spcPts val="400"/>
              </a:spcBef>
              <a:buNone/>
            </a:pPr>
            <a:endParaRPr lang="en-GB" sz="2000" b="0" i="1" u="none" strike="noStrike" dirty="0">
              <a:solidFill>
                <a:srgbClr val="212121"/>
              </a:solidFill>
              <a:effectLst/>
              <a:latin typeface="Calibri" panose="020F0502020204030204" pitchFamily="34" charset="0"/>
            </a:endParaRPr>
          </a:p>
          <a:p>
            <a:pPr marL="0" indent="0" algn="ctr">
              <a:lnSpc>
                <a:spcPct val="120000"/>
              </a:lnSpc>
              <a:spcBef>
                <a:spcPts val="400"/>
              </a:spcBef>
              <a:buNone/>
            </a:pPr>
            <a:endParaRPr lang="en-GB" sz="2000" i="1" dirty="0">
              <a:solidFill>
                <a:srgbClr val="002060"/>
              </a:solidFill>
              <a:highlight>
                <a:srgbClr val="FFFFFF"/>
              </a:highlight>
              <a:latin typeface="Calibri" panose="020F0502020204030204" pitchFamily="34" charset="0"/>
            </a:endParaRPr>
          </a:p>
          <a:p>
            <a:pPr marL="0" indent="0" algn="ctr">
              <a:lnSpc>
                <a:spcPct val="120000"/>
              </a:lnSpc>
              <a:spcBef>
                <a:spcPts val="400"/>
              </a:spcBef>
              <a:buNone/>
            </a:pPr>
            <a:r>
              <a:rPr lang="en-GB" sz="2000" b="1" u="none" strike="noStrike" dirty="0">
                <a:solidFill>
                  <a:srgbClr val="002060"/>
                </a:solidFill>
                <a:effectLst/>
                <a:highlight>
                  <a:srgbClr val="FFFFFF"/>
                </a:highlight>
                <a:latin typeface="Calibri" panose="020F0502020204030204" pitchFamily="34" charset="0"/>
              </a:rPr>
              <a:t>Andy Hamilton (Lead Research Nurse, Newcastle)</a:t>
            </a:r>
            <a:endParaRPr lang="en-GB" sz="2000" b="1" u="none" strike="noStrike" dirty="0">
              <a:solidFill>
                <a:srgbClr val="002060"/>
              </a:solidFill>
              <a:effectLst/>
              <a:latin typeface="Calibri" panose="020F0502020204030204" pitchFamily="34" charset="0"/>
            </a:endParaRPr>
          </a:p>
        </p:txBody>
      </p:sp>
      <p:pic>
        <p:nvPicPr>
          <p:cNvPr id="4" name="Picture 3">
            <a:extLst>
              <a:ext uri="{FF2B5EF4-FFF2-40B4-BE49-F238E27FC236}">
                <a16:creationId xmlns:a16="http://schemas.microsoft.com/office/drawing/2014/main" id="{33A686F0-A388-275D-B20A-87BA1D42D4AC}"/>
              </a:ext>
            </a:extLst>
          </p:cNvPr>
          <p:cNvPicPr>
            <a:picLocks noChangeAspect="1"/>
          </p:cNvPicPr>
          <p:nvPr/>
        </p:nvPicPr>
        <p:blipFill>
          <a:blip r:embed="rId2"/>
          <a:stretch>
            <a:fillRect/>
          </a:stretch>
        </p:blipFill>
        <p:spPr>
          <a:xfrm>
            <a:off x="391886" y="1631278"/>
            <a:ext cx="3774311" cy="2898880"/>
          </a:xfrm>
          <a:prstGeom prst="rect">
            <a:avLst/>
          </a:prstGeom>
        </p:spPr>
      </p:pic>
      <p:pic>
        <p:nvPicPr>
          <p:cNvPr id="5" name="Picture 2" descr="MND-SMART | Clinical trials for MND.">
            <a:extLst>
              <a:ext uri="{FF2B5EF4-FFF2-40B4-BE49-F238E27FC236}">
                <a16:creationId xmlns:a16="http://schemas.microsoft.com/office/drawing/2014/main" id="{B3C42771-A8C9-49BF-B39E-6F6F61547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0"/>
            <a:ext cx="2648480" cy="1109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2B364FF-649A-6DB1-6F1A-6E5843474190}"/>
              </a:ext>
            </a:extLst>
          </p:cNvPr>
          <p:cNvPicPr>
            <a:picLocks noChangeAspect="1"/>
          </p:cNvPicPr>
          <p:nvPr/>
        </p:nvPicPr>
        <p:blipFill>
          <a:blip r:embed="rId4"/>
          <a:stretch>
            <a:fillRect/>
          </a:stretch>
        </p:blipFill>
        <p:spPr>
          <a:xfrm>
            <a:off x="101196" y="5916377"/>
            <a:ext cx="12069120" cy="901867"/>
          </a:xfrm>
          <a:prstGeom prst="rect">
            <a:avLst/>
          </a:prstGeom>
        </p:spPr>
      </p:pic>
    </p:spTree>
    <p:extLst>
      <p:ext uri="{BB962C8B-B14F-4D97-AF65-F5344CB8AC3E}">
        <p14:creationId xmlns:p14="http://schemas.microsoft.com/office/powerpoint/2010/main" val="2489627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EAB470-6396-36A2-5F51-FCDF9ABE3FFC}"/>
              </a:ext>
            </a:extLst>
          </p:cNvPr>
          <p:cNvPicPr>
            <a:picLocks noChangeAspect="1"/>
          </p:cNvPicPr>
          <p:nvPr/>
        </p:nvPicPr>
        <p:blipFill>
          <a:blip r:embed="rId3"/>
          <a:stretch>
            <a:fillRect/>
          </a:stretch>
        </p:blipFill>
        <p:spPr>
          <a:xfrm>
            <a:off x="873358" y="0"/>
            <a:ext cx="10732987" cy="6970643"/>
          </a:xfrm>
          <a:prstGeom prst="rect">
            <a:avLst/>
          </a:prstGeom>
        </p:spPr>
      </p:pic>
      <p:sp>
        <p:nvSpPr>
          <p:cNvPr id="3" name="TextBox 2">
            <a:extLst>
              <a:ext uri="{FF2B5EF4-FFF2-40B4-BE49-F238E27FC236}">
                <a16:creationId xmlns:a16="http://schemas.microsoft.com/office/drawing/2014/main" id="{A3D1442C-CFB1-114A-932F-7F76694A03CB}"/>
              </a:ext>
            </a:extLst>
          </p:cNvPr>
          <p:cNvSpPr txBox="1"/>
          <p:nvPr/>
        </p:nvSpPr>
        <p:spPr>
          <a:xfrm>
            <a:off x="829229" y="146800"/>
            <a:ext cx="10577085" cy="738664"/>
          </a:xfrm>
          <a:prstGeom prst="rect">
            <a:avLst/>
          </a:prstGeom>
          <a:noFill/>
        </p:spPr>
        <p:txBody>
          <a:bodyPr wrap="square" lIns="91440" tIns="45720" rIns="91440" bIns="45720" anchor="t">
            <a:spAutoFit/>
          </a:bodyPr>
          <a:lstStyle/>
          <a:p>
            <a:pPr algn="ctr">
              <a:defRPr/>
            </a:pPr>
            <a:r>
              <a:rPr lang="en-GB" sz="2100" b="1" dirty="0">
                <a:solidFill>
                  <a:srgbClr val="002060"/>
                </a:solidFill>
                <a:latin typeface="Calibri" panose="020F0502020204030204"/>
              </a:rPr>
              <a:t>A UK wide inter-disciplinary partnership of experts in MND disease biology, stem cells, </a:t>
            </a:r>
          </a:p>
          <a:p>
            <a:pPr lvl="0" algn="ctr">
              <a:lnSpc>
                <a:spcPct val="100000"/>
              </a:lnSpc>
              <a:spcBef>
                <a:spcPts val="0"/>
              </a:spcBef>
              <a:defRPr/>
            </a:pPr>
            <a:r>
              <a:rPr lang="en-GB" sz="2100" b="1" dirty="0">
                <a:solidFill>
                  <a:srgbClr val="002060"/>
                </a:solidFill>
                <a:latin typeface="Calibri" panose="020F0502020204030204"/>
              </a:rPr>
              <a:t>drug discovery, innovative trial methodology, &amp; people living with MND</a:t>
            </a:r>
            <a:endParaRPr lang="en-GB" sz="2100" b="1" dirty="0">
              <a:solidFill>
                <a:srgbClr val="002060"/>
              </a:solidFill>
              <a:latin typeface="Calibri" panose="020F0502020204030204"/>
              <a:cs typeface="Calibri"/>
            </a:endParaRPr>
          </a:p>
        </p:txBody>
      </p:sp>
    </p:spTree>
    <p:extLst>
      <p:ext uri="{BB962C8B-B14F-4D97-AF65-F5344CB8AC3E}">
        <p14:creationId xmlns:p14="http://schemas.microsoft.com/office/powerpoint/2010/main" val="2798784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49D8C2-1027-4485-CA8A-20F7FEF890E5}"/>
              </a:ext>
            </a:extLst>
          </p:cNvPr>
          <p:cNvSpPr/>
          <p:nvPr/>
        </p:nvSpPr>
        <p:spPr>
          <a:xfrm>
            <a:off x="142760" y="1543611"/>
            <a:ext cx="7360054" cy="2763000"/>
          </a:xfrm>
          <a:prstGeom prst="rect">
            <a:avLst/>
          </a:prstGeom>
          <a:solidFill>
            <a:schemeClr val="bg1"/>
          </a:solidFill>
          <a:effectLst/>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24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“The plan to introduce new drugs for testing in MND SMART opens up a new avenue of hope for all of us. Unless we try new things we are stuck in the same place.”</a:t>
            </a:r>
            <a:endParaRPr kumimoji="0" lang="en-GB" sz="24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Calibri" panose="020F0502020204030204" pitchFamily="34" charset="0"/>
              </a:rPr>
              <a:t>PPIE group member, November 2023</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Avenir   "/>
              <a:ea typeface="Times New Roman" panose="020206030504050203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9AB497D6-8E4B-0FCB-6A61-299227486BAB}"/>
              </a:ext>
            </a:extLst>
          </p:cNvPr>
          <p:cNvPicPr>
            <a:picLocks noChangeAspect="1"/>
          </p:cNvPicPr>
          <p:nvPr/>
        </p:nvPicPr>
        <p:blipFill>
          <a:blip r:embed="rId3"/>
          <a:stretch>
            <a:fillRect/>
          </a:stretch>
        </p:blipFill>
        <p:spPr>
          <a:xfrm>
            <a:off x="101196" y="5916377"/>
            <a:ext cx="12069120" cy="901867"/>
          </a:xfrm>
          <a:prstGeom prst="rect">
            <a:avLst/>
          </a:prstGeom>
        </p:spPr>
      </p:pic>
      <p:pic>
        <p:nvPicPr>
          <p:cNvPr id="3" name="Picture 2" descr="A collage of two people&#10;&#10;Description automatically generated with medium confidence">
            <a:extLst>
              <a:ext uri="{FF2B5EF4-FFF2-40B4-BE49-F238E27FC236}">
                <a16:creationId xmlns:a16="http://schemas.microsoft.com/office/drawing/2014/main" id="{9DE37E9E-67BE-E464-1B26-55C35017F3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130" y="1437609"/>
            <a:ext cx="3687211" cy="2969942"/>
          </a:xfrm>
          <a:prstGeom prst="rect">
            <a:avLst/>
          </a:prstGeom>
        </p:spPr>
      </p:pic>
      <p:pic>
        <p:nvPicPr>
          <p:cNvPr id="2" name="Picture 2" descr="MND-SMART | Clinical trials for MND.">
            <a:extLst>
              <a:ext uri="{FF2B5EF4-FFF2-40B4-BE49-F238E27FC236}">
                <a16:creationId xmlns:a16="http://schemas.microsoft.com/office/drawing/2014/main" id="{AD298F00-24C1-9C53-DE7E-32B4AF5F0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799" y="0"/>
            <a:ext cx="2648480" cy="110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182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5F113AD-1B33-CE46-A215-62D827FE8D74}"/>
              </a:ext>
            </a:extLst>
          </p:cNvPr>
          <p:cNvPicPr>
            <a:picLocks noChangeAspect="1"/>
          </p:cNvPicPr>
          <p:nvPr/>
        </p:nvPicPr>
        <p:blipFill>
          <a:blip r:embed="rId3"/>
          <a:stretch>
            <a:fillRect/>
          </a:stretch>
        </p:blipFill>
        <p:spPr>
          <a:xfrm>
            <a:off x="8568453" y="1714518"/>
            <a:ext cx="3417155" cy="2174782"/>
          </a:xfrm>
          <a:prstGeom prst="rect">
            <a:avLst/>
          </a:prstGeom>
        </p:spPr>
      </p:pic>
      <p:pic>
        <p:nvPicPr>
          <p:cNvPr id="78" name="Picture 77">
            <a:extLst>
              <a:ext uri="{FF2B5EF4-FFF2-40B4-BE49-F238E27FC236}">
                <a16:creationId xmlns:a16="http://schemas.microsoft.com/office/drawing/2014/main" id="{9273476C-9848-D349-AF66-9670B38B93D9}"/>
              </a:ext>
            </a:extLst>
          </p:cNvPr>
          <p:cNvPicPr>
            <a:picLocks noChangeAspect="1"/>
          </p:cNvPicPr>
          <p:nvPr/>
        </p:nvPicPr>
        <p:blipFill>
          <a:blip r:embed="rId4"/>
          <a:stretch>
            <a:fillRect/>
          </a:stretch>
        </p:blipFill>
        <p:spPr>
          <a:xfrm>
            <a:off x="5839507" y="1807455"/>
            <a:ext cx="1246624" cy="1150499"/>
          </a:xfrm>
          <a:prstGeom prst="rect">
            <a:avLst/>
          </a:prstGeom>
        </p:spPr>
      </p:pic>
      <p:pic>
        <p:nvPicPr>
          <p:cNvPr id="7" name="Picture 6" descr="A picture containing wheel, transport&#10;&#10;Description automatically generated">
            <a:extLst>
              <a:ext uri="{FF2B5EF4-FFF2-40B4-BE49-F238E27FC236}">
                <a16:creationId xmlns:a16="http://schemas.microsoft.com/office/drawing/2014/main" id="{9E4D25AA-AB33-EA4E-BD54-D263545F09DA}"/>
              </a:ext>
            </a:extLst>
          </p:cNvPr>
          <p:cNvPicPr>
            <a:picLocks noChangeAspect="1"/>
          </p:cNvPicPr>
          <p:nvPr/>
        </p:nvPicPr>
        <p:blipFill>
          <a:blip r:embed="rId5"/>
          <a:stretch>
            <a:fillRect/>
          </a:stretch>
        </p:blipFill>
        <p:spPr>
          <a:xfrm>
            <a:off x="37768" y="2307478"/>
            <a:ext cx="1207917" cy="1077163"/>
          </a:xfrm>
          <a:prstGeom prst="rect">
            <a:avLst/>
          </a:prstGeom>
        </p:spPr>
      </p:pic>
      <p:sp>
        <p:nvSpPr>
          <p:cNvPr id="19" name="Title 1">
            <a:extLst>
              <a:ext uri="{FF2B5EF4-FFF2-40B4-BE49-F238E27FC236}">
                <a16:creationId xmlns:a16="http://schemas.microsoft.com/office/drawing/2014/main" id="{CDF83152-15FF-C841-A9F0-8B528672F035}"/>
              </a:ext>
            </a:extLst>
          </p:cNvPr>
          <p:cNvSpPr txBox="1">
            <a:spLocks/>
          </p:cNvSpPr>
          <p:nvPr/>
        </p:nvSpPr>
        <p:spPr>
          <a:xfrm>
            <a:off x="37768" y="13526"/>
            <a:ext cx="12154232" cy="97383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mn-lt"/>
              </a:rPr>
              <a:t>A new era in drug discovery</a:t>
            </a:r>
          </a:p>
        </p:txBody>
      </p:sp>
      <p:sp>
        <p:nvSpPr>
          <p:cNvPr id="29" name="TextBox 28">
            <a:extLst>
              <a:ext uri="{FF2B5EF4-FFF2-40B4-BE49-F238E27FC236}">
                <a16:creationId xmlns:a16="http://schemas.microsoft.com/office/drawing/2014/main" id="{ECC0888E-12C2-C947-A977-B45467973118}"/>
              </a:ext>
            </a:extLst>
          </p:cNvPr>
          <p:cNvSpPr txBox="1"/>
          <p:nvPr/>
        </p:nvSpPr>
        <p:spPr>
          <a:xfrm>
            <a:off x="37768" y="929944"/>
            <a:ext cx="1515351" cy="1077218"/>
          </a:xfrm>
          <a:prstGeom prst="rect">
            <a:avLst/>
          </a:prstGeom>
          <a:noFill/>
        </p:spPr>
        <p:txBody>
          <a:bodyPr wrap="square" rtlCol="0">
            <a:spAutoFit/>
          </a:bodyPr>
          <a:lstStyle/>
          <a:p>
            <a:pPr algn="ctr"/>
            <a:r>
              <a:rPr lang="en-US" sz="1600">
                <a:latin typeface="Calibri" panose="020F0502020204030204" pitchFamily="34" charset="0"/>
                <a:cs typeface="Calibri" panose="020F0502020204030204" pitchFamily="34" charset="0"/>
              </a:rPr>
              <a:t>1. Cells are plated in 384 well plates for screening</a:t>
            </a:r>
          </a:p>
        </p:txBody>
      </p:sp>
      <p:sp>
        <p:nvSpPr>
          <p:cNvPr id="33" name="TextBox 32">
            <a:extLst>
              <a:ext uri="{FF2B5EF4-FFF2-40B4-BE49-F238E27FC236}">
                <a16:creationId xmlns:a16="http://schemas.microsoft.com/office/drawing/2014/main" id="{156E1290-1753-FA44-8F82-542983559D23}"/>
              </a:ext>
            </a:extLst>
          </p:cNvPr>
          <p:cNvSpPr txBox="1"/>
          <p:nvPr/>
        </p:nvSpPr>
        <p:spPr>
          <a:xfrm>
            <a:off x="5257408" y="922596"/>
            <a:ext cx="2253462" cy="830997"/>
          </a:xfrm>
          <a:prstGeom prst="rect">
            <a:avLst/>
          </a:prstGeom>
          <a:noFill/>
        </p:spPr>
        <p:txBody>
          <a:bodyPr wrap="square" rtlCol="0">
            <a:spAutoFit/>
          </a:bodyPr>
          <a:lstStyle/>
          <a:p>
            <a:pPr algn="ctr"/>
            <a:r>
              <a:rPr lang="en-US" sz="1600">
                <a:latin typeface="Calibri" panose="020F0502020204030204" pitchFamily="34" charset="0"/>
                <a:cs typeface="Calibri" panose="020F0502020204030204" pitchFamily="34" charset="0"/>
              </a:rPr>
              <a:t>3. Automated image segmentation and analysis</a:t>
            </a:r>
          </a:p>
        </p:txBody>
      </p:sp>
      <p:sp>
        <p:nvSpPr>
          <p:cNvPr id="22" name="TextBox 21">
            <a:extLst>
              <a:ext uri="{FF2B5EF4-FFF2-40B4-BE49-F238E27FC236}">
                <a16:creationId xmlns:a16="http://schemas.microsoft.com/office/drawing/2014/main" id="{0AD3D827-43B0-0A4A-B5AF-8564764023E1}"/>
              </a:ext>
            </a:extLst>
          </p:cNvPr>
          <p:cNvSpPr txBox="1"/>
          <p:nvPr/>
        </p:nvSpPr>
        <p:spPr>
          <a:xfrm>
            <a:off x="1488414" y="960539"/>
            <a:ext cx="3481638" cy="830997"/>
          </a:xfrm>
          <a:prstGeom prst="rect">
            <a:avLst/>
          </a:prstGeom>
          <a:noFill/>
        </p:spPr>
        <p:txBody>
          <a:bodyPr wrap="square" rtlCol="0">
            <a:spAutoFit/>
          </a:bodyPr>
          <a:lstStyle/>
          <a:p>
            <a:pPr algn="ctr"/>
            <a:r>
              <a:rPr lang="en-US" sz="1600">
                <a:latin typeface="Calibri" panose="020F0502020204030204" pitchFamily="34" charset="0"/>
                <a:cs typeface="Calibri" panose="020F0502020204030204" pitchFamily="34" charset="0"/>
              </a:rPr>
              <a:t>2. Drug treatment</a:t>
            </a:r>
          </a:p>
          <a:p>
            <a:pPr algn="ctr"/>
            <a:r>
              <a:rPr lang="en-US" sz="1600">
                <a:latin typeface="Calibri" panose="020F0502020204030204" pitchFamily="34" charset="0"/>
                <a:cs typeface="Calibri" panose="020F0502020204030204" pitchFamily="34" charset="0"/>
              </a:rPr>
              <a:t>6652 small molecules, 1 dose, 3 replicates</a:t>
            </a:r>
          </a:p>
        </p:txBody>
      </p:sp>
      <p:sp>
        <p:nvSpPr>
          <p:cNvPr id="5" name="Right Arrow 4">
            <a:extLst>
              <a:ext uri="{FF2B5EF4-FFF2-40B4-BE49-F238E27FC236}">
                <a16:creationId xmlns:a16="http://schemas.microsoft.com/office/drawing/2014/main" id="{32CBACE3-ECEA-444C-8239-C4BE82E18F0E}"/>
              </a:ext>
            </a:extLst>
          </p:cNvPr>
          <p:cNvSpPr/>
          <p:nvPr/>
        </p:nvSpPr>
        <p:spPr>
          <a:xfrm>
            <a:off x="1256029" y="2725679"/>
            <a:ext cx="464770" cy="35061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2" name="Table 16">
            <a:extLst>
              <a:ext uri="{FF2B5EF4-FFF2-40B4-BE49-F238E27FC236}">
                <a16:creationId xmlns:a16="http://schemas.microsoft.com/office/drawing/2014/main" id="{5A335E74-1540-8D41-BCFA-F7CC76913B6B}"/>
              </a:ext>
            </a:extLst>
          </p:cNvPr>
          <p:cNvGraphicFramePr>
            <a:graphicFrameLocks noGrp="1"/>
          </p:cNvGraphicFramePr>
          <p:nvPr/>
        </p:nvGraphicFramePr>
        <p:xfrm>
          <a:off x="1770464" y="1772728"/>
          <a:ext cx="2704954" cy="1882943"/>
        </p:xfrm>
        <a:graphic>
          <a:graphicData uri="http://schemas.openxmlformats.org/drawingml/2006/table">
            <a:tbl>
              <a:tblPr firstRow="1" bandRow="1">
                <a:tableStyleId>{5C22544A-7EE6-4342-B048-85BDC9FD1C3A}</a:tableStyleId>
              </a:tblPr>
              <a:tblGrid>
                <a:gridCol w="107465">
                  <a:extLst>
                    <a:ext uri="{9D8B030D-6E8A-4147-A177-3AD203B41FA5}">
                      <a16:colId xmlns:a16="http://schemas.microsoft.com/office/drawing/2014/main" val="4091907404"/>
                    </a:ext>
                  </a:extLst>
                </a:gridCol>
                <a:gridCol w="107465">
                  <a:extLst>
                    <a:ext uri="{9D8B030D-6E8A-4147-A177-3AD203B41FA5}">
                      <a16:colId xmlns:a16="http://schemas.microsoft.com/office/drawing/2014/main" val="1670746913"/>
                    </a:ext>
                  </a:extLst>
                </a:gridCol>
                <a:gridCol w="107465">
                  <a:extLst>
                    <a:ext uri="{9D8B030D-6E8A-4147-A177-3AD203B41FA5}">
                      <a16:colId xmlns:a16="http://schemas.microsoft.com/office/drawing/2014/main" val="3289843624"/>
                    </a:ext>
                  </a:extLst>
                </a:gridCol>
                <a:gridCol w="107465">
                  <a:extLst>
                    <a:ext uri="{9D8B030D-6E8A-4147-A177-3AD203B41FA5}">
                      <a16:colId xmlns:a16="http://schemas.microsoft.com/office/drawing/2014/main" val="2120515536"/>
                    </a:ext>
                  </a:extLst>
                </a:gridCol>
                <a:gridCol w="107465">
                  <a:extLst>
                    <a:ext uri="{9D8B030D-6E8A-4147-A177-3AD203B41FA5}">
                      <a16:colId xmlns:a16="http://schemas.microsoft.com/office/drawing/2014/main" val="4036036020"/>
                    </a:ext>
                  </a:extLst>
                </a:gridCol>
                <a:gridCol w="107465">
                  <a:extLst>
                    <a:ext uri="{9D8B030D-6E8A-4147-A177-3AD203B41FA5}">
                      <a16:colId xmlns:a16="http://schemas.microsoft.com/office/drawing/2014/main" val="1848459083"/>
                    </a:ext>
                  </a:extLst>
                </a:gridCol>
                <a:gridCol w="107465">
                  <a:extLst>
                    <a:ext uri="{9D8B030D-6E8A-4147-A177-3AD203B41FA5}">
                      <a16:colId xmlns:a16="http://schemas.microsoft.com/office/drawing/2014/main" val="977074373"/>
                    </a:ext>
                  </a:extLst>
                </a:gridCol>
                <a:gridCol w="107465">
                  <a:extLst>
                    <a:ext uri="{9D8B030D-6E8A-4147-A177-3AD203B41FA5}">
                      <a16:colId xmlns:a16="http://schemas.microsoft.com/office/drawing/2014/main" val="3547637559"/>
                    </a:ext>
                  </a:extLst>
                </a:gridCol>
                <a:gridCol w="107465">
                  <a:extLst>
                    <a:ext uri="{9D8B030D-6E8A-4147-A177-3AD203B41FA5}">
                      <a16:colId xmlns:a16="http://schemas.microsoft.com/office/drawing/2014/main" val="2143354547"/>
                    </a:ext>
                  </a:extLst>
                </a:gridCol>
                <a:gridCol w="107465">
                  <a:extLst>
                    <a:ext uri="{9D8B030D-6E8A-4147-A177-3AD203B41FA5}">
                      <a16:colId xmlns:a16="http://schemas.microsoft.com/office/drawing/2014/main" val="1797113866"/>
                    </a:ext>
                  </a:extLst>
                </a:gridCol>
                <a:gridCol w="107465">
                  <a:extLst>
                    <a:ext uri="{9D8B030D-6E8A-4147-A177-3AD203B41FA5}">
                      <a16:colId xmlns:a16="http://schemas.microsoft.com/office/drawing/2014/main" val="252271992"/>
                    </a:ext>
                  </a:extLst>
                </a:gridCol>
                <a:gridCol w="107465">
                  <a:extLst>
                    <a:ext uri="{9D8B030D-6E8A-4147-A177-3AD203B41FA5}">
                      <a16:colId xmlns:a16="http://schemas.microsoft.com/office/drawing/2014/main" val="3273702630"/>
                    </a:ext>
                  </a:extLst>
                </a:gridCol>
                <a:gridCol w="107465">
                  <a:extLst>
                    <a:ext uri="{9D8B030D-6E8A-4147-A177-3AD203B41FA5}">
                      <a16:colId xmlns:a16="http://schemas.microsoft.com/office/drawing/2014/main" val="3918152252"/>
                    </a:ext>
                  </a:extLst>
                </a:gridCol>
                <a:gridCol w="107465">
                  <a:extLst>
                    <a:ext uri="{9D8B030D-6E8A-4147-A177-3AD203B41FA5}">
                      <a16:colId xmlns:a16="http://schemas.microsoft.com/office/drawing/2014/main" val="1945401159"/>
                    </a:ext>
                  </a:extLst>
                </a:gridCol>
                <a:gridCol w="115050">
                  <a:extLst>
                    <a:ext uri="{9D8B030D-6E8A-4147-A177-3AD203B41FA5}">
                      <a16:colId xmlns:a16="http://schemas.microsoft.com/office/drawing/2014/main" val="3556974491"/>
                    </a:ext>
                  </a:extLst>
                </a:gridCol>
                <a:gridCol w="107465">
                  <a:extLst>
                    <a:ext uri="{9D8B030D-6E8A-4147-A177-3AD203B41FA5}">
                      <a16:colId xmlns:a16="http://schemas.microsoft.com/office/drawing/2014/main" val="2473532887"/>
                    </a:ext>
                  </a:extLst>
                </a:gridCol>
                <a:gridCol w="118209">
                  <a:extLst>
                    <a:ext uri="{9D8B030D-6E8A-4147-A177-3AD203B41FA5}">
                      <a16:colId xmlns:a16="http://schemas.microsoft.com/office/drawing/2014/main" val="1176692242"/>
                    </a:ext>
                  </a:extLst>
                </a:gridCol>
                <a:gridCol w="107465">
                  <a:extLst>
                    <a:ext uri="{9D8B030D-6E8A-4147-A177-3AD203B41FA5}">
                      <a16:colId xmlns:a16="http://schemas.microsoft.com/office/drawing/2014/main" val="1778850856"/>
                    </a:ext>
                  </a:extLst>
                </a:gridCol>
                <a:gridCol w="107465">
                  <a:extLst>
                    <a:ext uri="{9D8B030D-6E8A-4147-A177-3AD203B41FA5}">
                      <a16:colId xmlns:a16="http://schemas.microsoft.com/office/drawing/2014/main" val="481418653"/>
                    </a:ext>
                  </a:extLst>
                </a:gridCol>
                <a:gridCol w="107465">
                  <a:extLst>
                    <a:ext uri="{9D8B030D-6E8A-4147-A177-3AD203B41FA5}">
                      <a16:colId xmlns:a16="http://schemas.microsoft.com/office/drawing/2014/main" val="1283406910"/>
                    </a:ext>
                  </a:extLst>
                </a:gridCol>
                <a:gridCol w="107465">
                  <a:extLst>
                    <a:ext uri="{9D8B030D-6E8A-4147-A177-3AD203B41FA5}">
                      <a16:colId xmlns:a16="http://schemas.microsoft.com/office/drawing/2014/main" val="341758059"/>
                    </a:ext>
                  </a:extLst>
                </a:gridCol>
                <a:gridCol w="107465">
                  <a:extLst>
                    <a:ext uri="{9D8B030D-6E8A-4147-A177-3AD203B41FA5}">
                      <a16:colId xmlns:a16="http://schemas.microsoft.com/office/drawing/2014/main" val="3723636668"/>
                    </a:ext>
                  </a:extLst>
                </a:gridCol>
                <a:gridCol w="107465">
                  <a:extLst>
                    <a:ext uri="{9D8B030D-6E8A-4147-A177-3AD203B41FA5}">
                      <a16:colId xmlns:a16="http://schemas.microsoft.com/office/drawing/2014/main" val="2051871671"/>
                    </a:ext>
                  </a:extLst>
                </a:gridCol>
                <a:gridCol w="107465">
                  <a:extLst>
                    <a:ext uri="{9D8B030D-6E8A-4147-A177-3AD203B41FA5}">
                      <a16:colId xmlns:a16="http://schemas.microsoft.com/office/drawing/2014/main" val="2757033342"/>
                    </a:ext>
                  </a:extLst>
                </a:gridCol>
                <a:gridCol w="107465">
                  <a:extLst>
                    <a:ext uri="{9D8B030D-6E8A-4147-A177-3AD203B41FA5}">
                      <a16:colId xmlns:a16="http://schemas.microsoft.com/office/drawing/2014/main" val="70892404"/>
                    </a:ext>
                  </a:extLst>
                </a:gridCol>
              </a:tblGrid>
              <a:tr h="158911">
                <a:tc>
                  <a:txBody>
                    <a:bodyPr/>
                    <a:lstStyle/>
                    <a:p>
                      <a:pPr algn="ctr"/>
                      <a:endParaRPr lang="en-US" sz="400">
                        <a:solidFill>
                          <a:schemeClr val="tx1"/>
                        </a:solidFill>
                      </a:endParaRP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a:solidFill>
                            <a:schemeClr val="tx1"/>
                          </a:solidFill>
                        </a:rPr>
                        <a:t>1</a:t>
                      </a: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a:solidFill>
                            <a:schemeClr val="tx1"/>
                          </a:solidFill>
                        </a:rPr>
                        <a:t>2</a:t>
                      </a: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a:solidFill>
                            <a:schemeClr val="tx1"/>
                          </a:solidFill>
                        </a:rPr>
                        <a:t>3</a:t>
                      </a: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a:solidFill>
                            <a:schemeClr val="tx1"/>
                          </a:solidFill>
                        </a:rPr>
                        <a:t>4</a:t>
                      </a: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a:solidFill>
                            <a:schemeClr val="tx1"/>
                          </a:solidFill>
                        </a:rPr>
                        <a:t>5</a:t>
                      </a: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a:solidFill>
                            <a:schemeClr val="tx1"/>
                          </a:solidFill>
                        </a:rPr>
                        <a:t>6</a:t>
                      </a: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a:solidFill>
                            <a:schemeClr val="tx1"/>
                          </a:solidFill>
                        </a:rPr>
                        <a:t>7</a:t>
                      </a: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a:solidFill>
                            <a:schemeClr val="tx1"/>
                          </a:solidFill>
                        </a:rPr>
                        <a:t>8</a:t>
                      </a: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a:solidFill>
                            <a:schemeClr val="tx1"/>
                          </a:solidFill>
                        </a:rPr>
                        <a:t>9</a:t>
                      </a: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a:solidFill>
                            <a:schemeClr val="tx1"/>
                          </a:solidFill>
                        </a:rPr>
                        <a:t>10</a:t>
                      </a: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a:solidFill>
                            <a:schemeClr val="tx1"/>
                          </a:solidFill>
                        </a:rPr>
                        <a:t>11</a:t>
                      </a: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a:solidFill>
                            <a:schemeClr val="tx1"/>
                          </a:solidFill>
                        </a:rPr>
                        <a:t>12</a:t>
                      </a: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a:solidFill>
                            <a:schemeClr val="tx1"/>
                          </a:solidFill>
                        </a:rPr>
                        <a:t>13</a:t>
                      </a: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a:solidFill>
                            <a:schemeClr val="tx1"/>
                          </a:solidFill>
                        </a:rPr>
                        <a:t>14</a:t>
                      </a: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a:solidFill>
                            <a:schemeClr val="tx1"/>
                          </a:solidFill>
                        </a:rPr>
                        <a:t>15</a:t>
                      </a: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a:solidFill>
                            <a:schemeClr val="tx1"/>
                          </a:solidFill>
                        </a:rPr>
                        <a:t>16</a:t>
                      </a: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a:solidFill>
                            <a:schemeClr val="tx1"/>
                          </a:solidFill>
                        </a:rPr>
                        <a:t>17</a:t>
                      </a: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a:solidFill>
                            <a:schemeClr val="tx1"/>
                          </a:solidFill>
                        </a:rPr>
                        <a:t>18</a:t>
                      </a: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a:solidFill>
                            <a:schemeClr val="tx1"/>
                          </a:solidFill>
                        </a:rPr>
                        <a:t>19</a:t>
                      </a: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a:solidFill>
                            <a:schemeClr val="tx1"/>
                          </a:solidFill>
                        </a:rPr>
                        <a:t>20</a:t>
                      </a: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a:solidFill>
                            <a:schemeClr val="tx1"/>
                          </a:solidFill>
                        </a:rPr>
                        <a:t>21</a:t>
                      </a: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a:solidFill>
                            <a:schemeClr val="tx1"/>
                          </a:solidFill>
                        </a:rPr>
                        <a:t>22</a:t>
                      </a: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a:solidFill>
                            <a:schemeClr val="tx1"/>
                          </a:solidFill>
                        </a:rPr>
                        <a:t>23</a:t>
                      </a: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
                          <a:solidFill>
                            <a:schemeClr val="tx1"/>
                          </a:solidFill>
                        </a:rPr>
                        <a:t>24</a:t>
                      </a:r>
                    </a:p>
                  </a:txBody>
                  <a:tcPr marL="26569" marR="26569" marT="13284" marB="132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8927389"/>
                  </a:ext>
                </a:extLst>
              </a:tr>
              <a:tr h="107752">
                <a:tc>
                  <a:txBody>
                    <a:bodyPr/>
                    <a:lstStyle/>
                    <a:p>
                      <a:r>
                        <a:rPr lang="en-US" sz="500" b="1"/>
                        <a:t>A</a:t>
                      </a:r>
                    </a:p>
                  </a:txBody>
                  <a:tcPr marL="26569" marR="26569" marT="13284" marB="1328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439633884"/>
                  </a:ext>
                </a:extLst>
              </a:tr>
              <a:tr h="107752">
                <a:tc>
                  <a:txBody>
                    <a:bodyPr/>
                    <a:lstStyle/>
                    <a:p>
                      <a:r>
                        <a:rPr lang="en-US" sz="500" b="1"/>
                        <a:t>B</a:t>
                      </a:r>
                    </a:p>
                  </a:txBody>
                  <a:tcPr marL="26569" marR="26569" marT="13284" marB="1328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93554200"/>
                  </a:ext>
                </a:extLst>
              </a:tr>
              <a:tr h="107752">
                <a:tc>
                  <a:txBody>
                    <a:bodyPr/>
                    <a:lstStyle/>
                    <a:p>
                      <a:r>
                        <a:rPr lang="en-US" sz="500" b="1"/>
                        <a:t>C</a:t>
                      </a:r>
                    </a:p>
                  </a:txBody>
                  <a:tcPr marL="26569" marR="26569" marT="13284" marB="1328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359748374"/>
                  </a:ext>
                </a:extLst>
              </a:tr>
              <a:tr h="107752">
                <a:tc>
                  <a:txBody>
                    <a:bodyPr/>
                    <a:lstStyle/>
                    <a:p>
                      <a:r>
                        <a:rPr lang="en-US" sz="500" b="1"/>
                        <a:t>D</a:t>
                      </a:r>
                    </a:p>
                  </a:txBody>
                  <a:tcPr marL="26569" marR="26569" marT="13284" marB="1328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650413994"/>
                  </a:ext>
                </a:extLst>
              </a:tr>
              <a:tr h="107752">
                <a:tc>
                  <a:txBody>
                    <a:bodyPr/>
                    <a:lstStyle/>
                    <a:p>
                      <a:r>
                        <a:rPr lang="en-US" sz="500" b="1"/>
                        <a:t>E</a:t>
                      </a:r>
                    </a:p>
                  </a:txBody>
                  <a:tcPr marL="26569" marR="26569" marT="13284" marB="1328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7825062"/>
                  </a:ext>
                </a:extLst>
              </a:tr>
              <a:tr h="107752">
                <a:tc>
                  <a:txBody>
                    <a:bodyPr/>
                    <a:lstStyle/>
                    <a:p>
                      <a:r>
                        <a:rPr lang="en-US" sz="500" b="1"/>
                        <a:t>F</a:t>
                      </a:r>
                    </a:p>
                  </a:txBody>
                  <a:tcPr marL="26569" marR="26569" marT="13284" marB="1328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638883564"/>
                  </a:ext>
                </a:extLst>
              </a:tr>
              <a:tr h="107752">
                <a:tc>
                  <a:txBody>
                    <a:bodyPr/>
                    <a:lstStyle/>
                    <a:p>
                      <a:r>
                        <a:rPr lang="en-US" sz="500" b="1"/>
                        <a:t>G</a:t>
                      </a:r>
                    </a:p>
                  </a:txBody>
                  <a:tcPr marL="26569" marR="26569" marT="13284" marB="1328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512811807"/>
                  </a:ext>
                </a:extLst>
              </a:tr>
              <a:tr h="107752">
                <a:tc>
                  <a:txBody>
                    <a:bodyPr/>
                    <a:lstStyle/>
                    <a:p>
                      <a:r>
                        <a:rPr lang="en-US" sz="500" b="1"/>
                        <a:t>H</a:t>
                      </a:r>
                    </a:p>
                  </a:txBody>
                  <a:tcPr marL="26569" marR="26569" marT="13284" marB="1328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023245930"/>
                  </a:ext>
                </a:extLst>
              </a:tr>
              <a:tr h="107752">
                <a:tc>
                  <a:txBody>
                    <a:bodyPr/>
                    <a:lstStyle/>
                    <a:p>
                      <a:r>
                        <a:rPr lang="en-US" sz="500" b="1"/>
                        <a:t>I</a:t>
                      </a:r>
                    </a:p>
                  </a:txBody>
                  <a:tcPr marL="26569" marR="26569" marT="13284" marB="1328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631784996"/>
                  </a:ext>
                </a:extLst>
              </a:tr>
              <a:tr h="107752">
                <a:tc>
                  <a:txBody>
                    <a:bodyPr/>
                    <a:lstStyle/>
                    <a:p>
                      <a:r>
                        <a:rPr lang="en-US" sz="500" b="1"/>
                        <a:t>J</a:t>
                      </a:r>
                    </a:p>
                  </a:txBody>
                  <a:tcPr marL="26569" marR="26569" marT="13284" marB="1328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009111653"/>
                  </a:ext>
                </a:extLst>
              </a:tr>
              <a:tr h="107752">
                <a:tc>
                  <a:txBody>
                    <a:bodyPr/>
                    <a:lstStyle/>
                    <a:p>
                      <a:r>
                        <a:rPr lang="en-US" sz="500" b="1"/>
                        <a:t>K</a:t>
                      </a:r>
                    </a:p>
                  </a:txBody>
                  <a:tcPr marL="26569" marR="26569" marT="13284" marB="1328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321138817"/>
                  </a:ext>
                </a:extLst>
              </a:tr>
              <a:tr h="107752">
                <a:tc>
                  <a:txBody>
                    <a:bodyPr/>
                    <a:lstStyle/>
                    <a:p>
                      <a:r>
                        <a:rPr lang="en-US" sz="500" b="1"/>
                        <a:t>L</a:t>
                      </a:r>
                    </a:p>
                  </a:txBody>
                  <a:tcPr marL="26569" marR="26569" marT="13284" marB="1328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171460835"/>
                  </a:ext>
                </a:extLst>
              </a:tr>
              <a:tr h="107752">
                <a:tc>
                  <a:txBody>
                    <a:bodyPr/>
                    <a:lstStyle/>
                    <a:p>
                      <a:r>
                        <a:rPr lang="en-US" sz="500" b="1"/>
                        <a:t>M</a:t>
                      </a:r>
                    </a:p>
                  </a:txBody>
                  <a:tcPr marL="26569" marR="26569" marT="13284" marB="1328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136007559"/>
                  </a:ext>
                </a:extLst>
              </a:tr>
              <a:tr h="107752">
                <a:tc>
                  <a:txBody>
                    <a:bodyPr/>
                    <a:lstStyle/>
                    <a:p>
                      <a:r>
                        <a:rPr lang="en-US" sz="500" b="1"/>
                        <a:t>N</a:t>
                      </a:r>
                    </a:p>
                  </a:txBody>
                  <a:tcPr marL="26569" marR="26569" marT="13284" marB="1328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925859125"/>
                  </a:ext>
                </a:extLst>
              </a:tr>
              <a:tr h="107752">
                <a:tc>
                  <a:txBody>
                    <a:bodyPr/>
                    <a:lstStyle/>
                    <a:p>
                      <a:r>
                        <a:rPr lang="en-US" sz="500" b="1"/>
                        <a:t>O</a:t>
                      </a:r>
                    </a:p>
                  </a:txBody>
                  <a:tcPr marL="26569" marR="26569" marT="13284" marB="1328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411902067"/>
                  </a:ext>
                </a:extLst>
              </a:tr>
              <a:tr h="107752">
                <a:tc>
                  <a:txBody>
                    <a:bodyPr/>
                    <a:lstStyle/>
                    <a:p>
                      <a:r>
                        <a:rPr lang="en-US" sz="500" b="1"/>
                        <a:t>P</a:t>
                      </a:r>
                    </a:p>
                  </a:txBody>
                  <a:tcPr marL="26569" marR="26569" marT="13284" marB="1328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highlight>
                          <a:srgbClr val="800000"/>
                        </a:highlight>
                      </a:endParaRPr>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500"/>
                    </a:p>
                  </a:txBody>
                  <a:tcPr marL="26569" marR="26569" marT="13284" marB="132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591721051"/>
                  </a:ext>
                </a:extLst>
              </a:tr>
            </a:tbl>
          </a:graphicData>
        </a:graphic>
      </p:graphicFrame>
      <p:cxnSp>
        <p:nvCxnSpPr>
          <p:cNvPr id="8" name="Straight Arrow Connector 7">
            <a:extLst>
              <a:ext uri="{FF2B5EF4-FFF2-40B4-BE49-F238E27FC236}">
                <a16:creationId xmlns:a16="http://schemas.microsoft.com/office/drawing/2014/main" id="{5A37C8AD-E103-7A4C-ACCF-FA194BBB324F}"/>
              </a:ext>
            </a:extLst>
          </p:cNvPr>
          <p:cNvCxnSpPr>
            <a:cxnSpLocks/>
          </p:cNvCxnSpPr>
          <p:nvPr/>
        </p:nvCxnSpPr>
        <p:spPr>
          <a:xfrm>
            <a:off x="1930329" y="3437234"/>
            <a:ext cx="0" cy="45206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E447DDFF-C975-B445-BE73-1A9827E39C40}"/>
              </a:ext>
            </a:extLst>
          </p:cNvPr>
          <p:cNvCxnSpPr>
            <a:cxnSpLocks/>
          </p:cNvCxnSpPr>
          <p:nvPr/>
        </p:nvCxnSpPr>
        <p:spPr>
          <a:xfrm>
            <a:off x="4346668" y="3378283"/>
            <a:ext cx="0" cy="45206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35EA92E7-CE3C-6E48-A929-DAE3C1F7C5C0}"/>
              </a:ext>
            </a:extLst>
          </p:cNvPr>
          <p:cNvSpPr txBox="1"/>
          <p:nvPr/>
        </p:nvSpPr>
        <p:spPr>
          <a:xfrm>
            <a:off x="1099585" y="3850643"/>
            <a:ext cx="1532026" cy="307777"/>
          </a:xfrm>
          <a:prstGeom prst="rect">
            <a:avLst/>
          </a:prstGeom>
          <a:noFill/>
        </p:spPr>
        <p:txBody>
          <a:bodyPr wrap="square" rtlCol="0">
            <a:spAutoFit/>
          </a:bodyPr>
          <a:lstStyle/>
          <a:p>
            <a:pPr algn="ctr"/>
            <a:r>
              <a:rPr lang="en-US" sz="1400"/>
              <a:t>negative  control</a:t>
            </a:r>
          </a:p>
        </p:txBody>
      </p:sp>
      <p:sp>
        <p:nvSpPr>
          <p:cNvPr id="37" name="TextBox 36">
            <a:extLst>
              <a:ext uri="{FF2B5EF4-FFF2-40B4-BE49-F238E27FC236}">
                <a16:creationId xmlns:a16="http://schemas.microsoft.com/office/drawing/2014/main" id="{A60BEAFD-DCD5-3842-8310-6D8BA5554DD9}"/>
              </a:ext>
            </a:extLst>
          </p:cNvPr>
          <p:cNvSpPr txBox="1"/>
          <p:nvPr/>
        </p:nvSpPr>
        <p:spPr>
          <a:xfrm>
            <a:off x="3413677" y="3836129"/>
            <a:ext cx="1910115" cy="307777"/>
          </a:xfrm>
          <a:prstGeom prst="rect">
            <a:avLst/>
          </a:prstGeom>
          <a:noFill/>
        </p:spPr>
        <p:txBody>
          <a:bodyPr wrap="square" rtlCol="0">
            <a:spAutoFit/>
          </a:bodyPr>
          <a:lstStyle/>
          <a:p>
            <a:pPr algn="ctr"/>
            <a:r>
              <a:rPr lang="en-US" sz="1400"/>
              <a:t>positive control</a:t>
            </a:r>
          </a:p>
        </p:txBody>
      </p:sp>
      <p:sp>
        <p:nvSpPr>
          <p:cNvPr id="39" name="TextBox 38">
            <a:extLst>
              <a:ext uri="{FF2B5EF4-FFF2-40B4-BE49-F238E27FC236}">
                <a16:creationId xmlns:a16="http://schemas.microsoft.com/office/drawing/2014/main" id="{628D33D1-FCA2-3840-9901-B8DF67CCADE1}"/>
              </a:ext>
            </a:extLst>
          </p:cNvPr>
          <p:cNvSpPr txBox="1"/>
          <p:nvPr/>
        </p:nvSpPr>
        <p:spPr>
          <a:xfrm>
            <a:off x="8953233" y="1126712"/>
            <a:ext cx="2913702" cy="338554"/>
          </a:xfrm>
          <a:prstGeom prst="rect">
            <a:avLst/>
          </a:prstGeom>
          <a:noFill/>
        </p:spPr>
        <p:txBody>
          <a:bodyPr wrap="square" rtlCol="0">
            <a:spAutoFit/>
          </a:bodyPr>
          <a:lstStyle/>
          <a:p>
            <a:pPr algn="ctr"/>
            <a:r>
              <a:rPr lang="en-US" sz="1600">
                <a:latin typeface="Calibri" panose="020F0502020204030204" pitchFamily="34" charset="0"/>
                <a:cs typeface="Calibri" panose="020F0502020204030204" pitchFamily="34" charset="0"/>
              </a:rPr>
              <a:t>4. ‘Hit’ identification</a:t>
            </a:r>
          </a:p>
        </p:txBody>
      </p:sp>
      <p:cxnSp>
        <p:nvCxnSpPr>
          <p:cNvPr id="40" name="Straight Arrow Connector 39">
            <a:extLst>
              <a:ext uri="{FF2B5EF4-FFF2-40B4-BE49-F238E27FC236}">
                <a16:creationId xmlns:a16="http://schemas.microsoft.com/office/drawing/2014/main" id="{4B3DEDCE-E44D-3C4E-883E-10EEBE70668F}"/>
              </a:ext>
            </a:extLst>
          </p:cNvPr>
          <p:cNvCxnSpPr>
            <a:cxnSpLocks/>
          </p:cNvCxnSpPr>
          <p:nvPr/>
        </p:nvCxnSpPr>
        <p:spPr>
          <a:xfrm>
            <a:off x="3003603" y="3462701"/>
            <a:ext cx="0" cy="45206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37331C3E-7415-024D-8E17-9F5991EED7D4}"/>
              </a:ext>
            </a:extLst>
          </p:cNvPr>
          <p:cNvSpPr txBox="1"/>
          <p:nvPr/>
        </p:nvSpPr>
        <p:spPr>
          <a:xfrm>
            <a:off x="2763249" y="3852734"/>
            <a:ext cx="521297" cy="307777"/>
          </a:xfrm>
          <a:prstGeom prst="rect">
            <a:avLst/>
          </a:prstGeom>
          <a:noFill/>
        </p:spPr>
        <p:txBody>
          <a:bodyPr wrap="none" rtlCol="0">
            <a:spAutoFit/>
          </a:bodyPr>
          <a:lstStyle/>
          <a:p>
            <a:pPr algn="ctr"/>
            <a:r>
              <a:rPr lang="en-US" sz="1400"/>
              <a:t>drug</a:t>
            </a:r>
          </a:p>
        </p:txBody>
      </p:sp>
      <p:sp>
        <p:nvSpPr>
          <p:cNvPr id="52" name="Right Arrow 51">
            <a:extLst>
              <a:ext uri="{FF2B5EF4-FFF2-40B4-BE49-F238E27FC236}">
                <a16:creationId xmlns:a16="http://schemas.microsoft.com/office/drawing/2014/main" id="{0DC194DE-4304-5F41-8987-C5876A2D8FE1}"/>
              </a:ext>
            </a:extLst>
          </p:cNvPr>
          <p:cNvSpPr/>
          <p:nvPr/>
        </p:nvSpPr>
        <p:spPr>
          <a:xfrm>
            <a:off x="4848694" y="2645476"/>
            <a:ext cx="464770" cy="35061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Arrow 58">
            <a:extLst>
              <a:ext uri="{FF2B5EF4-FFF2-40B4-BE49-F238E27FC236}">
                <a16:creationId xmlns:a16="http://schemas.microsoft.com/office/drawing/2014/main" id="{8BF3341B-F9DF-414B-94F2-F29ABEF301CA}"/>
              </a:ext>
            </a:extLst>
          </p:cNvPr>
          <p:cNvSpPr/>
          <p:nvPr/>
        </p:nvSpPr>
        <p:spPr>
          <a:xfrm>
            <a:off x="7703258" y="2550374"/>
            <a:ext cx="464770" cy="35061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B997164-8BBB-91F7-ED1B-F24AE77BA6B2}"/>
              </a:ext>
            </a:extLst>
          </p:cNvPr>
          <p:cNvGrpSpPr/>
          <p:nvPr/>
        </p:nvGrpSpPr>
        <p:grpSpPr>
          <a:xfrm>
            <a:off x="5718749" y="2996086"/>
            <a:ext cx="1377890" cy="1279749"/>
            <a:chOff x="5708749" y="3348162"/>
            <a:chExt cx="1330780" cy="1279749"/>
          </a:xfrm>
        </p:grpSpPr>
        <p:pic>
          <p:nvPicPr>
            <p:cNvPr id="79" name="Picture 78">
              <a:extLst>
                <a:ext uri="{FF2B5EF4-FFF2-40B4-BE49-F238E27FC236}">
                  <a16:creationId xmlns:a16="http://schemas.microsoft.com/office/drawing/2014/main" id="{64F40B3A-8169-E745-9D01-069C92C53810}"/>
                </a:ext>
              </a:extLst>
            </p:cNvPr>
            <p:cNvPicPr>
              <a:picLocks noChangeAspect="1"/>
            </p:cNvPicPr>
            <p:nvPr/>
          </p:nvPicPr>
          <p:blipFill>
            <a:blip r:embed="rId6"/>
            <a:stretch>
              <a:fillRect/>
            </a:stretch>
          </p:blipFill>
          <p:spPr>
            <a:xfrm>
              <a:off x="5779384" y="3348162"/>
              <a:ext cx="1245855" cy="1214966"/>
            </a:xfrm>
            <a:prstGeom prst="rect">
              <a:avLst/>
            </a:prstGeom>
          </p:spPr>
        </p:pic>
        <p:sp>
          <p:nvSpPr>
            <p:cNvPr id="77" name="TextBox 76">
              <a:extLst>
                <a:ext uri="{FF2B5EF4-FFF2-40B4-BE49-F238E27FC236}">
                  <a16:creationId xmlns:a16="http://schemas.microsoft.com/office/drawing/2014/main" id="{AD484DED-6DAB-F644-8637-891A3EE9F679}"/>
                </a:ext>
              </a:extLst>
            </p:cNvPr>
            <p:cNvSpPr txBox="1"/>
            <p:nvPr/>
          </p:nvSpPr>
          <p:spPr>
            <a:xfrm>
              <a:off x="5708749" y="4320134"/>
              <a:ext cx="1330780" cy="307777"/>
            </a:xfrm>
            <a:prstGeom prst="rect">
              <a:avLst/>
            </a:prstGeom>
            <a:noFill/>
          </p:spPr>
          <p:txBody>
            <a:bodyPr wrap="square" rtlCol="0">
              <a:spAutoFit/>
            </a:bodyPr>
            <a:lstStyle/>
            <a:p>
              <a:r>
                <a:rPr lang="en-US" sz="1400">
                  <a:solidFill>
                    <a:schemeClr val="bg1"/>
                  </a:solidFill>
                </a:rPr>
                <a:t>segmentation</a:t>
              </a:r>
            </a:p>
          </p:txBody>
        </p:sp>
      </p:grpSp>
      <p:sp>
        <p:nvSpPr>
          <p:cNvPr id="80" name="TextBox 79">
            <a:extLst>
              <a:ext uri="{FF2B5EF4-FFF2-40B4-BE49-F238E27FC236}">
                <a16:creationId xmlns:a16="http://schemas.microsoft.com/office/drawing/2014/main" id="{04ED7280-8C45-3F49-B982-E4E6ECBDC287}"/>
              </a:ext>
            </a:extLst>
          </p:cNvPr>
          <p:cNvSpPr txBox="1"/>
          <p:nvPr/>
        </p:nvSpPr>
        <p:spPr>
          <a:xfrm>
            <a:off x="5752879" y="2714199"/>
            <a:ext cx="862795" cy="307777"/>
          </a:xfrm>
          <a:prstGeom prst="rect">
            <a:avLst/>
          </a:prstGeom>
          <a:noFill/>
        </p:spPr>
        <p:txBody>
          <a:bodyPr wrap="square" rtlCol="0">
            <a:spAutoFit/>
          </a:bodyPr>
          <a:lstStyle/>
          <a:p>
            <a:r>
              <a:rPr lang="en-US" sz="1400">
                <a:solidFill>
                  <a:schemeClr val="bg1"/>
                </a:solidFill>
              </a:rPr>
              <a:t>image</a:t>
            </a:r>
          </a:p>
        </p:txBody>
      </p:sp>
      <p:grpSp>
        <p:nvGrpSpPr>
          <p:cNvPr id="83" name="Group 82">
            <a:extLst>
              <a:ext uri="{FF2B5EF4-FFF2-40B4-BE49-F238E27FC236}">
                <a16:creationId xmlns:a16="http://schemas.microsoft.com/office/drawing/2014/main" id="{304CDD3A-B3CF-9B46-A0AD-4B24AAE74F8F}"/>
              </a:ext>
            </a:extLst>
          </p:cNvPr>
          <p:cNvGrpSpPr/>
          <p:nvPr/>
        </p:nvGrpSpPr>
        <p:grpSpPr>
          <a:xfrm>
            <a:off x="10952923" y="3834547"/>
            <a:ext cx="984960" cy="276999"/>
            <a:chOff x="533610" y="6102370"/>
            <a:chExt cx="984960" cy="276999"/>
          </a:xfrm>
        </p:grpSpPr>
        <p:sp>
          <p:nvSpPr>
            <p:cNvPr id="85" name="Oval 84">
              <a:extLst>
                <a:ext uri="{FF2B5EF4-FFF2-40B4-BE49-F238E27FC236}">
                  <a16:creationId xmlns:a16="http://schemas.microsoft.com/office/drawing/2014/main" id="{15AB3570-AB02-4A42-A444-FC1BBF1682B8}"/>
                </a:ext>
              </a:extLst>
            </p:cNvPr>
            <p:cNvSpPr/>
            <p:nvPr/>
          </p:nvSpPr>
          <p:spPr>
            <a:xfrm>
              <a:off x="533610" y="6182590"/>
              <a:ext cx="139492" cy="13949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6" name="TextBox 85">
              <a:extLst>
                <a:ext uri="{FF2B5EF4-FFF2-40B4-BE49-F238E27FC236}">
                  <a16:creationId xmlns:a16="http://schemas.microsoft.com/office/drawing/2014/main" id="{5CD5DA29-070D-4444-BC13-955608654D98}"/>
                </a:ext>
              </a:extLst>
            </p:cNvPr>
            <p:cNvSpPr txBox="1"/>
            <p:nvPr/>
          </p:nvSpPr>
          <p:spPr>
            <a:xfrm>
              <a:off x="642881" y="6102370"/>
              <a:ext cx="875689" cy="276999"/>
            </a:xfrm>
            <a:prstGeom prst="rect">
              <a:avLst/>
            </a:prstGeom>
            <a:noFill/>
          </p:spPr>
          <p:txBody>
            <a:bodyPr wrap="none" rtlCol="0">
              <a:spAutoFit/>
            </a:bodyPr>
            <a:lstStyle/>
            <a:p>
              <a:r>
                <a:rPr lang="en-US" sz="1200"/>
                <a:t>active drug</a:t>
              </a:r>
            </a:p>
          </p:txBody>
        </p:sp>
      </p:grpSp>
      <p:sp>
        <p:nvSpPr>
          <p:cNvPr id="16" name="TextBox 15">
            <a:extLst>
              <a:ext uri="{FF2B5EF4-FFF2-40B4-BE49-F238E27FC236}">
                <a16:creationId xmlns:a16="http://schemas.microsoft.com/office/drawing/2014/main" id="{5DF39B8A-1276-F74C-AFC1-1BDF9DA1750A}"/>
              </a:ext>
            </a:extLst>
          </p:cNvPr>
          <p:cNvSpPr txBox="1"/>
          <p:nvPr/>
        </p:nvSpPr>
        <p:spPr>
          <a:xfrm>
            <a:off x="7329011" y="1835742"/>
            <a:ext cx="800027" cy="461665"/>
          </a:xfrm>
          <a:prstGeom prst="rect">
            <a:avLst/>
          </a:prstGeom>
          <a:noFill/>
        </p:spPr>
        <p:txBody>
          <a:bodyPr wrap="none" rtlCol="0">
            <a:spAutoFit/>
          </a:bodyPr>
          <a:lstStyle/>
          <a:p>
            <a:pPr algn="ctr"/>
            <a:r>
              <a:rPr lang="en-US" sz="1200"/>
              <a:t>protein </a:t>
            </a:r>
          </a:p>
          <a:p>
            <a:pPr algn="ctr"/>
            <a:r>
              <a:rPr lang="en-US" sz="1200"/>
              <a:t>aggregate</a:t>
            </a:r>
          </a:p>
        </p:txBody>
      </p:sp>
      <p:cxnSp>
        <p:nvCxnSpPr>
          <p:cNvPr id="20" name="Straight Arrow Connector 19">
            <a:extLst>
              <a:ext uri="{FF2B5EF4-FFF2-40B4-BE49-F238E27FC236}">
                <a16:creationId xmlns:a16="http://schemas.microsoft.com/office/drawing/2014/main" id="{BC16DB56-B3F9-DE4E-85AA-400BF30F6116}"/>
              </a:ext>
            </a:extLst>
          </p:cNvPr>
          <p:cNvCxnSpPr>
            <a:cxnSpLocks/>
          </p:cNvCxnSpPr>
          <p:nvPr/>
        </p:nvCxnSpPr>
        <p:spPr>
          <a:xfrm flipH="1">
            <a:off x="6855419" y="2307478"/>
            <a:ext cx="665677" cy="21556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71492839-1357-6D40-9423-ECD0AFB386B5}"/>
              </a:ext>
            </a:extLst>
          </p:cNvPr>
          <p:cNvCxnSpPr>
            <a:cxnSpLocks/>
          </p:cNvCxnSpPr>
          <p:nvPr/>
        </p:nvCxnSpPr>
        <p:spPr>
          <a:xfrm flipH="1">
            <a:off x="6907824" y="2315987"/>
            <a:ext cx="644717" cy="149388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26A3447-2A51-A1BC-2801-77A6614A53E7}"/>
              </a:ext>
            </a:extLst>
          </p:cNvPr>
          <p:cNvSpPr txBox="1"/>
          <p:nvPr/>
        </p:nvSpPr>
        <p:spPr>
          <a:xfrm>
            <a:off x="227308" y="4390382"/>
            <a:ext cx="3645770" cy="2106731"/>
          </a:xfrm>
          <a:prstGeom prst="rect">
            <a:avLst/>
          </a:prstGeom>
          <a:noFill/>
        </p:spPr>
        <p:txBody>
          <a:bodyPr wrap="square" rtlCol="0">
            <a:spAutoFit/>
          </a:bodyPr>
          <a:lstStyle/>
          <a:p>
            <a:pPr>
              <a:lnSpc>
                <a:spcPct val="110000"/>
              </a:lnSpc>
            </a:pPr>
            <a:r>
              <a:rPr lang="en-US" sz="2000" b="1" dirty="0">
                <a:solidFill>
                  <a:srgbClr val="002060"/>
                </a:solidFill>
              </a:rPr>
              <a:t>High throughput drug screening </a:t>
            </a:r>
            <a:endParaRPr lang="en-US" sz="2000" dirty="0">
              <a:solidFill>
                <a:srgbClr val="002060"/>
              </a:solidFill>
            </a:endParaRPr>
          </a:p>
          <a:p>
            <a:pPr marL="457200" indent="-457200">
              <a:lnSpc>
                <a:spcPct val="110000"/>
              </a:lnSpc>
              <a:buClr>
                <a:srgbClr val="002060"/>
              </a:buClr>
              <a:buFont typeface="Arial" panose="020B0604020202020204" pitchFamily="34" charset="0"/>
              <a:buChar char="•"/>
            </a:pPr>
            <a:r>
              <a:rPr lang="en-US" sz="2000" dirty="0"/>
              <a:t>TDP43 aggregation</a:t>
            </a:r>
          </a:p>
          <a:p>
            <a:pPr marL="457200" indent="-457200">
              <a:lnSpc>
                <a:spcPct val="110000"/>
              </a:lnSpc>
              <a:buClr>
                <a:srgbClr val="002060"/>
              </a:buClr>
              <a:buFont typeface="Arial" panose="020B0604020202020204" pitchFamily="34" charset="0"/>
              <a:buChar char="•"/>
            </a:pPr>
            <a:r>
              <a:rPr lang="en-US" sz="2000" dirty="0"/>
              <a:t>Motor neuron excitotoxicity</a:t>
            </a:r>
          </a:p>
          <a:p>
            <a:pPr marL="457200" indent="-457200">
              <a:lnSpc>
                <a:spcPct val="110000"/>
              </a:lnSpc>
              <a:buClr>
                <a:srgbClr val="002060"/>
              </a:buClr>
              <a:buFont typeface="Arial" panose="020B0604020202020204" pitchFamily="34" charset="0"/>
              <a:buChar char="•"/>
            </a:pPr>
            <a:r>
              <a:rPr lang="en-US" sz="2000" dirty="0"/>
              <a:t>Astrocyte reactivity</a:t>
            </a:r>
          </a:p>
          <a:p>
            <a:pPr marL="457200" indent="-457200">
              <a:lnSpc>
                <a:spcPct val="110000"/>
              </a:lnSpc>
              <a:buClr>
                <a:srgbClr val="002060"/>
              </a:buClr>
              <a:buFont typeface="Arial" panose="020B0604020202020204" pitchFamily="34" charset="0"/>
              <a:buChar char="•"/>
            </a:pPr>
            <a:r>
              <a:rPr lang="en-US" sz="2000" dirty="0"/>
              <a:t>Astrocyte anti-oxidant</a:t>
            </a:r>
          </a:p>
          <a:p>
            <a:pPr marL="457200" indent="-457200">
              <a:lnSpc>
                <a:spcPct val="110000"/>
              </a:lnSpc>
              <a:buClr>
                <a:srgbClr val="002060"/>
              </a:buClr>
              <a:buFont typeface="Arial" panose="020B0604020202020204" pitchFamily="34" charset="0"/>
              <a:buChar char="•"/>
            </a:pPr>
            <a:r>
              <a:rPr lang="en-US" sz="2000" dirty="0"/>
              <a:t>Microglial inflammation </a:t>
            </a:r>
          </a:p>
        </p:txBody>
      </p:sp>
      <p:sp>
        <p:nvSpPr>
          <p:cNvPr id="14" name="TextBox 13">
            <a:extLst>
              <a:ext uri="{FF2B5EF4-FFF2-40B4-BE49-F238E27FC236}">
                <a16:creationId xmlns:a16="http://schemas.microsoft.com/office/drawing/2014/main" id="{0666807C-D5CE-8EE6-3AEF-1B1CD4E9EC9F}"/>
              </a:ext>
            </a:extLst>
          </p:cNvPr>
          <p:cNvSpPr txBox="1"/>
          <p:nvPr/>
        </p:nvSpPr>
        <p:spPr>
          <a:xfrm>
            <a:off x="4150431" y="4456344"/>
            <a:ext cx="4514525" cy="1091068"/>
          </a:xfrm>
          <a:prstGeom prst="rect">
            <a:avLst/>
          </a:prstGeom>
          <a:noFill/>
        </p:spPr>
        <p:txBody>
          <a:bodyPr wrap="square" rtlCol="0">
            <a:spAutoFit/>
          </a:bodyPr>
          <a:lstStyle/>
          <a:p>
            <a:pPr>
              <a:lnSpc>
                <a:spcPct val="110000"/>
              </a:lnSpc>
            </a:pPr>
            <a:r>
              <a:rPr lang="en-US" sz="2000" b="1" dirty="0">
                <a:solidFill>
                  <a:srgbClr val="002060"/>
                </a:solidFill>
              </a:rPr>
              <a:t>In-silico AI/ML driven drug selection </a:t>
            </a:r>
            <a:endParaRPr lang="en-US" sz="2000" dirty="0">
              <a:solidFill>
                <a:srgbClr val="002060"/>
              </a:solidFill>
            </a:endParaRPr>
          </a:p>
          <a:p>
            <a:pPr marL="457200" indent="-457200">
              <a:lnSpc>
                <a:spcPct val="110000"/>
              </a:lnSpc>
              <a:buClr>
                <a:srgbClr val="002060"/>
              </a:buClr>
              <a:buFont typeface="Arial" panose="020B0604020202020204" pitchFamily="34" charset="0"/>
              <a:buChar char="•"/>
            </a:pPr>
            <a:r>
              <a:rPr lang="en-US" sz="2000" dirty="0" err="1"/>
              <a:t>RelysR</a:t>
            </a:r>
            <a:r>
              <a:rPr lang="en-US" sz="2000" dirty="0"/>
              <a:t>-MND systematic review</a:t>
            </a:r>
          </a:p>
          <a:p>
            <a:pPr marL="457200" indent="-457200">
              <a:lnSpc>
                <a:spcPct val="110000"/>
              </a:lnSpc>
              <a:buClr>
                <a:srgbClr val="002060"/>
              </a:buClr>
              <a:buFont typeface="Arial" panose="020B0604020202020204" pitchFamily="34" charset="0"/>
              <a:buChar char="•"/>
            </a:pPr>
            <a:r>
              <a:rPr lang="en-US" sz="2000" dirty="0"/>
              <a:t>In-silico drug repurposing </a:t>
            </a:r>
          </a:p>
        </p:txBody>
      </p:sp>
      <p:pic>
        <p:nvPicPr>
          <p:cNvPr id="3" name="Picture 2" descr="UK DRI: UK Dementia Research… | UK DRI: UK Dementia Research Institute">
            <a:extLst>
              <a:ext uri="{FF2B5EF4-FFF2-40B4-BE49-F238E27FC236}">
                <a16:creationId xmlns:a16="http://schemas.microsoft.com/office/drawing/2014/main" id="{0F25BD83-9326-6E54-731D-7F05B2935DF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294" y="75994"/>
            <a:ext cx="1734873" cy="9108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4935224-AF88-DA95-3233-9E9085F1A3CF}"/>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0817976" y="72691"/>
            <a:ext cx="1137733"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0DFC626A-4712-3CEA-B2B3-CF9721E0EC21}"/>
              </a:ext>
            </a:extLst>
          </p:cNvPr>
          <p:cNvSpPr txBox="1"/>
          <p:nvPr/>
        </p:nvSpPr>
        <p:spPr>
          <a:xfrm>
            <a:off x="8548576" y="4417332"/>
            <a:ext cx="3238841" cy="1091068"/>
          </a:xfrm>
          <a:prstGeom prst="rect">
            <a:avLst/>
          </a:prstGeom>
          <a:noFill/>
        </p:spPr>
        <p:txBody>
          <a:bodyPr wrap="square" rtlCol="0">
            <a:spAutoFit/>
          </a:bodyPr>
          <a:lstStyle/>
          <a:p>
            <a:pPr>
              <a:lnSpc>
                <a:spcPct val="110000"/>
              </a:lnSpc>
            </a:pPr>
            <a:r>
              <a:rPr lang="en-US" sz="2000" b="1" dirty="0">
                <a:solidFill>
                  <a:srgbClr val="002060"/>
                </a:solidFill>
              </a:rPr>
              <a:t>Animal models</a:t>
            </a:r>
            <a:endParaRPr lang="en-US" sz="2000" dirty="0">
              <a:solidFill>
                <a:srgbClr val="002060"/>
              </a:solidFill>
            </a:endParaRPr>
          </a:p>
          <a:p>
            <a:pPr marL="457200" indent="-457200">
              <a:lnSpc>
                <a:spcPct val="110000"/>
              </a:lnSpc>
              <a:buClr>
                <a:srgbClr val="002060"/>
              </a:buClr>
              <a:buFont typeface="Arial" panose="020B0604020202020204" pitchFamily="34" charset="0"/>
              <a:buChar char="•"/>
            </a:pPr>
            <a:r>
              <a:rPr lang="en-US" sz="2000" dirty="0"/>
              <a:t>TDP-43 mouse models</a:t>
            </a:r>
          </a:p>
          <a:p>
            <a:pPr marL="457200" indent="-457200">
              <a:lnSpc>
                <a:spcPct val="110000"/>
              </a:lnSpc>
              <a:buClr>
                <a:srgbClr val="002060"/>
              </a:buClr>
              <a:buFont typeface="Arial" panose="020B0604020202020204" pitchFamily="34" charset="0"/>
              <a:buChar char="•"/>
            </a:pPr>
            <a:r>
              <a:rPr lang="en-US" sz="2000" dirty="0"/>
              <a:t>Zebrafish models</a:t>
            </a:r>
          </a:p>
        </p:txBody>
      </p:sp>
    </p:spTree>
    <p:extLst>
      <p:ext uri="{BB962C8B-B14F-4D97-AF65-F5344CB8AC3E}">
        <p14:creationId xmlns:p14="http://schemas.microsoft.com/office/powerpoint/2010/main" val="1048472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DF83152-15FF-C841-A9F0-8B528672F035}"/>
              </a:ext>
            </a:extLst>
          </p:cNvPr>
          <p:cNvSpPr txBox="1">
            <a:spLocks/>
          </p:cNvSpPr>
          <p:nvPr/>
        </p:nvSpPr>
        <p:spPr>
          <a:xfrm>
            <a:off x="37768" y="13526"/>
            <a:ext cx="12154232" cy="97383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mn-lt"/>
              </a:rPr>
              <a:t>A new era in drug discovery</a:t>
            </a:r>
          </a:p>
        </p:txBody>
      </p:sp>
      <p:pic>
        <p:nvPicPr>
          <p:cNvPr id="3" name="Picture 2" descr="UK DRI: UK Dementia Research… | UK DRI: UK Dementia Research Institute">
            <a:extLst>
              <a:ext uri="{FF2B5EF4-FFF2-40B4-BE49-F238E27FC236}">
                <a16:creationId xmlns:a16="http://schemas.microsoft.com/office/drawing/2014/main" id="{0F25BD83-9326-6E54-731D-7F05B2935D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94" y="75994"/>
            <a:ext cx="1734873" cy="9108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4935224-AF88-DA95-3233-9E9085F1A3C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817976" y="72691"/>
            <a:ext cx="1137733"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85E9A58-46A9-48D9-8457-ECBFC9C2FC44}"/>
              </a:ext>
            </a:extLst>
          </p:cNvPr>
          <p:cNvSpPr txBox="1"/>
          <p:nvPr/>
        </p:nvSpPr>
        <p:spPr>
          <a:xfrm>
            <a:off x="453856" y="1266524"/>
            <a:ext cx="11501853" cy="1716175"/>
          </a:xfrm>
          <a:prstGeom prst="rect">
            <a:avLst/>
          </a:prstGeom>
          <a:noFill/>
        </p:spPr>
        <p:txBody>
          <a:bodyPr wrap="square" rtlCol="0">
            <a:spAutoFit/>
          </a:bodyPr>
          <a:lstStyle/>
          <a:p>
            <a:pPr marL="285750" marR="0" lvl="0" indent="-285750" algn="l" defTabSz="914400" rtl="0" eaLnBrk="1" fontAlgn="auto" latinLnBrk="0" hangingPunct="1">
              <a:lnSpc>
                <a:spcPct val="120000"/>
              </a:lnSpc>
              <a:spcBef>
                <a:spcPts val="600"/>
              </a:spcBef>
              <a:spcAft>
                <a:spcPts val="600"/>
              </a:spcAft>
              <a:buClr>
                <a:srgbClr val="002060"/>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tacrolimus </a:t>
            </a:r>
            <a:r>
              <a:rPr kumimoji="0" 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(calcineurin – mTOR inhibitor), and </a:t>
            </a:r>
            <a:r>
              <a:rPr kumimoji="0" lang="en-US" sz="1600" b="1"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baricitinib</a:t>
            </a:r>
            <a:r>
              <a:rPr kumimoji="0" 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(JAK/STAT3 inhibitor) - compelling data from human discovery platforms.</a:t>
            </a:r>
          </a:p>
          <a:p>
            <a:pPr marL="285750" marR="0" lvl="0" indent="-285750" algn="l" defTabSz="914400" rtl="0" eaLnBrk="1" fontAlgn="auto" latinLnBrk="0" hangingPunct="1">
              <a:lnSpc>
                <a:spcPct val="120000"/>
              </a:lnSpc>
              <a:spcBef>
                <a:spcPts val="600"/>
              </a:spcBef>
              <a:spcAft>
                <a:spcPts val="600"/>
              </a:spcAft>
              <a:buClr>
                <a:srgbClr val="002060"/>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Challenges for protocol amendments to accommodate these include: </a:t>
            </a:r>
          </a:p>
          <a:p>
            <a:pPr marL="742950" marR="0" lvl="1" indent="-285750" algn="l" defTabSz="914400" rtl="0" eaLnBrk="1" fontAlgn="auto" latinLnBrk="0" hangingPunct="1">
              <a:lnSpc>
                <a:spcPct val="120000"/>
              </a:lnSpc>
              <a:spcBef>
                <a:spcPts val="600"/>
              </a:spcBef>
              <a:spcAft>
                <a:spcPts val="600"/>
              </a:spcAft>
              <a:buClr>
                <a:srgbClr val="002060"/>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screening criteria, routes of administration, dose schedules, safety monitoring.</a:t>
            </a:r>
          </a:p>
          <a:p>
            <a:pPr marL="285750" marR="0" lvl="0" indent="-285750" algn="l" defTabSz="914400" rtl="0" eaLnBrk="1" fontAlgn="auto" latinLnBrk="0" hangingPunct="1">
              <a:lnSpc>
                <a:spcPct val="120000"/>
              </a:lnSpc>
              <a:spcBef>
                <a:spcPts val="600"/>
              </a:spcBef>
              <a:spcAft>
                <a:spcPts val="600"/>
              </a:spcAft>
              <a:buClr>
                <a:srgbClr val="002060"/>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Combination therapies may also show promise.</a:t>
            </a:r>
            <a:endParaRPr kumimoji="0" 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grpSp>
        <p:nvGrpSpPr>
          <p:cNvPr id="15" name="Group 14">
            <a:extLst>
              <a:ext uri="{FF2B5EF4-FFF2-40B4-BE49-F238E27FC236}">
                <a16:creationId xmlns:a16="http://schemas.microsoft.com/office/drawing/2014/main" id="{79DE2D8C-F4FA-6B21-CD6E-12AD6F78A8EE}"/>
              </a:ext>
            </a:extLst>
          </p:cNvPr>
          <p:cNvGrpSpPr/>
          <p:nvPr/>
        </p:nvGrpSpPr>
        <p:grpSpPr>
          <a:xfrm>
            <a:off x="462849" y="3123796"/>
            <a:ext cx="11266301" cy="3450804"/>
            <a:chOff x="496431" y="3198909"/>
            <a:chExt cx="11266301" cy="3450804"/>
          </a:xfrm>
        </p:grpSpPr>
        <p:grpSp>
          <p:nvGrpSpPr>
            <p:cNvPr id="17" name="Group 16">
              <a:extLst>
                <a:ext uri="{FF2B5EF4-FFF2-40B4-BE49-F238E27FC236}">
                  <a16:creationId xmlns:a16="http://schemas.microsoft.com/office/drawing/2014/main" id="{0DF779CE-A26E-21DC-CEAE-57A03B28F0B7}"/>
                </a:ext>
              </a:extLst>
            </p:cNvPr>
            <p:cNvGrpSpPr/>
            <p:nvPr/>
          </p:nvGrpSpPr>
          <p:grpSpPr>
            <a:xfrm>
              <a:off x="8044371" y="3198909"/>
              <a:ext cx="3718361" cy="3450804"/>
              <a:chOff x="8044371" y="3198909"/>
              <a:chExt cx="3718361" cy="3450804"/>
            </a:xfrm>
          </p:grpSpPr>
          <p:sp>
            <p:nvSpPr>
              <p:cNvPr id="27" name="TextBox 26">
                <a:extLst>
                  <a:ext uri="{FF2B5EF4-FFF2-40B4-BE49-F238E27FC236}">
                    <a16:creationId xmlns:a16="http://schemas.microsoft.com/office/drawing/2014/main" id="{2B3850B1-A3B9-15BE-A439-FD20239BF858}"/>
                  </a:ext>
                </a:extLst>
              </p:cNvPr>
              <p:cNvSpPr txBox="1"/>
              <p:nvPr/>
            </p:nvSpPr>
            <p:spPr>
              <a:xfrm>
                <a:off x="8044371" y="5621260"/>
                <a:ext cx="371836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Dampens astrocyte reactivity </a:t>
                </a:r>
              </a:p>
            </p:txBody>
          </p:sp>
          <p:sp>
            <p:nvSpPr>
              <p:cNvPr id="28" name="TextBox 27">
                <a:extLst>
                  <a:ext uri="{FF2B5EF4-FFF2-40B4-BE49-F238E27FC236}">
                    <a16:creationId xmlns:a16="http://schemas.microsoft.com/office/drawing/2014/main" id="{F6B38403-F359-6AC5-CA54-EADC8F720894}"/>
                  </a:ext>
                </a:extLst>
              </p:cNvPr>
              <p:cNvSpPr txBox="1"/>
              <p:nvPr/>
            </p:nvSpPr>
            <p:spPr>
              <a:xfrm>
                <a:off x="8729124" y="6064938"/>
                <a:ext cx="28500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JAK/STAT3 inhibitors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baricitinib</a:t>
                </a:r>
                <a:r>
                  <a:rPr kumimoji="0" lang="en-US" sz="1600" b="1" i="0" u="none" strike="noStrike" kern="1200" cap="none" spc="0" normalizeH="0" baseline="0" noProof="0" dirty="0">
                    <a:ln>
                      <a:noFill/>
                    </a:ln>
                    <a:solidFill>
                      <a:prstClr val="black"/>
                    </a:solidFill>
                    <a:effectLst/>
                    <a:uLnTx/>
                    <a:uFillTx/>
                    <a:latin typeface="Calibri"/>
                    <a:ea typeface="+mn-ea"/>
                    <a:cs typeface="+mn-cs"/>
                  </a:rPr>
                  <a:t>)</a:t>
                </a:r>
              </a:p>
            </p:txBody>
          </p:sp>
          <p:pic>
            <p:nvPicPr>
              <p:cNvPr id="30" name="Picture 29">
                <a:extLst>
                  <a:ext uri="{FF2B5EF4-FFF2-40B4-BE49-F238E27FC236}">
                    <a16:creationId xmlns:a16="http://schemas.microsoft.com/office/drawing/2014/main" id="{A1EB45CB-BDB9-4D8A-34F6-42E1C2164CB9}"/>
                  </a:ext>
                </a:extLst>
              </p:cNvPr>
              <p:cNvPicPr>
                <a:picLocks noChangeAspect="1"/>
              </p:cNvPicPr>
              <p:nvPr/>
            </p:nvPicPr>
            <p:blipFill rotWithShape="1">
              <a:blip r:embed="rId5"/>
              <a:srcRect t="11487"/>
              <a:stretch/>
            </p:blipFill>
            <p:spPr>
              <a:xfrm>
                <a:off x="8729124" y="3198909"/>
                <a:ext cx="2448196" cy="2227178"/>
              </a:xfrm>
              <a:prstGeom prst="rect">
                <a:avLst/>
              </a:prstGeom>
            </p:spPr>
          </p:pic>
        </p:grpSp>
        <p:grpSp>
          <p:nvGrpSpPr>
            <p:cNvPr id="18" name="Group 17">
              <a:extLst>
                <a:ext uri="{FF2B5EF4-FFF2-40B4-BE49-F238E27FC236}">
                  <a16:creationId xmlns:a16="http://schemas.microsoft.com/office/drawing/2014/main" id="{C5EFB6E5-F792-20C8-ACC3-6D60BF7EBB36}"/>
                </a:ext>
              </a:extLst>
            </p:cNvPr>
            <p:cNvGrpSpPr/>
            <p:nvPr/>
          </p:nvGrpSpPr>
          <p:grpSpPr>
            <a:xfrm>
              <a:off x="496431" y="3445130"/>
              <a:ext cx="7769138" cy="3204583"/>
              <a:chOff x="496431" y="3445130"/>
              <a:chExt cx="7769138" cy="3204583"/>
            </a:xfrm>
          </p:grpSpPr>
          <p:pic>
            <p:nvPicPr>
              <p:cNvPr id="21" name="Picture 20">
                <a:extLst>
                  <a:ext uri="{FF2B5EF4-FFF2-40B4-BE49-F238E27FC236}">
                    <a16:creationId xmlns:a16="http://schemas.microsoft.com/office/drawing/2014/main" id="{C739B66E-6B40-A9BB-E2AA-CE4542350770}"/>
                  </a:ext>
                </a:extLst>
              </p:cNvPr>
              <p:cNvPicPr>
                <a:picLocks noChangeAspect="1"/>
              </p:cNvPicPr>
              <p:nvPr/>
            </p:nvPicPr>
            <p:blipFill rotWithShape="1">
              <a:blip r:embed="rId6"/>
              <a:srcRect t="2162"/>
              <a:stretch/>
            </p:blipFill>
            <p:spPr>
              <a:xfrm>
                <a:off x="4399948" y="3451620"/>
                <a:ext cx="3865621" cy="2028543"/>
              </a:xfrm>
              <a:prstGeom prst="rect">
                <a:avLst/>
              </a:prstGeom>
            </p:spPr>
          </p:pic>
          <p:pic>
            <p:nvPicPr>
              <p:cNvPr id="23" name="Picture 22">
                <a:extLst>
                  <a:ext uri="{FF2B5EF4-FFF2-40B4-BE49-F238E27FC236}">
                    <a16:creationId xmlns:a16="http://schemas.microsoft.com/office/drawing/2014/main" id="{C0CA7428-B1EB-4654-249D-3DBAA7FA4838}"/>
                  </a:ext>
                </a:extLst>
              </p:cNvPr>
              <p:cNvPicPr>
                <a:picLocks noChangeAspect="1"/>
              </p:cNvPicPr>
              <p:nvPr/>
            </p:nvPicPr>
            <p:blipFill rotWithShape="1">
              <a:blip r:embed="rId7"/>
              <a:srcRect t="4016"/>
              <a:stretch/>
            </p:blipFill>
            <p:spPr>
              <a:xfrm>
                <a:off x="952340" y="3445130"/>
                <a:ext cx="2743200" cy="2106425"/>
              </a:xfrm>
              <a:prstGeom prst="rect">
                <a:avLst/>
              </a:prstGeom>
            </p:spPr>
          </p:pic>
          <p:sp>
            <p:nvSpPr>
              <p:cNvPr id="24" name="TextBox 23">
                <a:extLst>
                  <a:ext uri="{FF2B5EF4-FFF2-40B4-BE49-F238E27FC236}">
                    <a16:creationId xmlns:a16="http://schemas.microsoft.com/office/drawing/2014/main" id="{454F55A3-7A39-0FB8-0B81-D5636791FA44}"/>
                  </a:ext>
                </a:extLst>
              </p:cNvPr>
              <p:cNvSpPr txBox="1"/>
              <p:nvPr/>
            </p:nvSpPr>
            <p:spPr>
              <a:xfrm>
                <a:off x="631201" y="5722361"/>
                <a:ext cx="338547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Reduces TDP43 aggregates</a:t>
                </a:r>
              </a:p>
            </p:txBody>
          </p:sp>
          <p:sp>
            <p:nvSpPr>
              <p:cNvPr id="25" name="TextBox 24">
                <a:extLst>
                  <a:ext uri="{FF2B5EF4-FFF2-40B4-BE49-F238E27FC236}">
                    <a16:creationId xmlns:a16="http://schemas.microsoft.com/office/drawing/2014/main" id="{3CC9914D-0B5F-85B2-F44E-317E4E3871D6}"/>
                  </a:ext>
                </a:extLst>
              </p:cNvPr>
              <p:cNvSpPr txBox="1"/>
              <p:nvPr/>
            </p:nvSpPr>
            <p:spPr>
              <a:xfrm>
                <a:off x="496431" y="6311159"/>
                <a:ext cx="754794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Calcineurin /mTOR inhibitors  (tacrolimus)</a:t>
                </a:r>
              </a:p>
            </p:txBody>
          </p:sp>
          <p:sp>
            <p:nvSpPr>
              <p:cNvPr id="26" name="TextBox 25">
                <a:extLst>
                  <a:ext uri="{FF2B5EF4-FFF2-40B4-BE49-F238E27FC236}">
                    <a16:creationId xmlns:a16="http://schemas.microsoft.com/office/drawing/2014/main" id="{C03FBDAD-B19C-AA48-F95E-971F431CEB0C}"/>
                  </a:ext>
                </a:extLst>
              </p:cNvPr>
              <p:cNvSpPr txBox="1"/>
              <p:nvPr/>
            </p:nvSpPr>
            <p:spPr>
              <a:xfrm>
                <a:off x="3798672" y="5726384"/>
                <a:ext cx="40529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Dampens astrocyte reactivity </a:t>
                </a:r>
              </a:p>
            </p:txBody>
          </p:sp>
        </p:grpSp>
      </p:grpSp>
    </p:spTree>
    <p:extLst>
      <p:ext uri="{BB962C8B-B14F-4D97-AF65-F5344CB8AC3E}">
        <p14:creationId xmlns:p14="http://schemas.microsoft.com/office/powerpoint/2010/main" val="2538488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9126" y="1790644"/>
            <a:ext cx="5754255" cy="2879839"/>
          </a:xfrm>
        </p:spPr>
        <p:txBody>
          <a:bodyPr>
            <a:normAutofit/>
          </a:bodyPr>
          <a:lstStyle/>
          <a:p>
            <a:pPr>
              <a:lnSpc>
                <a:spcPct val="100000"/>
              </a:lnSpc>
              <a:spcBef>
                <a:spcPts val="600"/>
              </a:spcBef>
              <a:spcAft>
                <a:spcPts val="600"/>
              </a:spcAft>
            </a:pPr>
            <a:r>
              <a:rPr lang="en-GB" sz="2400" b="1" dirty="0">
                <a:solidFill>
                  <a:srgbClr val="002060"/>
                </a:solidFill>
                <a:ea typeface="Times New Roman" panose="02020603050405020304" pitchFamily="18" charset="0"/>
              </a:rPr>
              <a:t>Comprehensive longitudinal phenotyping </a:t>
            </a:r>
            <a:r>
              <a:rPr lang="en-GB" sz="2400" dirty="0">
                <a:solidFill>
                  <a:srgbClr val="002060"/>
                </a:solidFill>
                <a:ea typeface="Times New Roman" panose="02020603050405020304" pitchFamily="18" charset="0"/>
              </a:rPr>
              <a:t>H</a:t>
            </a:r>
            <a:r>
              <a:rPr lang="en-GB" sz="2400" dirty="0">
                <a:ea typeface="Times New Roman" panose="02020603050405020304" pitchFamily="18" charset="0"/>
              </a:rPr>
              <a:t>igh level of completeness &amp; data integrity</a:t>
            </a:r>
          </a:p>
          <a:p>
            <a:pPr>
              <a:lnSpc>
                <a:spcPct val="100000"/>
              </a:lnSpc>
              <a:spcBef>
                <a:spcPts val="600"/>
              </a:spcBef>
              <a:spcAft>
                <a:spcPts val="600"/>
              </a:spcAft>
            </a:pPr>
            <a:r>
              <a:rPr lang="en-GB" sz="2400" b="1" dirty="0">
                <a:solidFill>
                  <a:srgbClr val="002060"/>
                </a:solidFill>
                <a:ea typeface="Times New Roman" panose="02020603050405020304" pitchFamily="18" charset="0"/>
              </a:rPr>
              <a:t>Linked bio-resourcing</a:t>
            </a:r>
            <a:r>
              <a:rPr lang="en-GB" sz="2400" dirty="0">
                <a:ea typeface="Times New Roman" panose="02020603050405020304" pitchFamily="18" charset="0"/>
              </a:rPr>
              <a:t> DNA/serum/plasma/PMBC, digital, autopsy</a:t>
            </a:r>
          </a:p>
          <a:p>
            <a:pPr>
              <a:lnSpc>
                <a:spcPct val="100000"/>
              </a:lnSpc>
              <a:spcBef>
                <a:spcPts val="600"/>
              </a:spcBef>
              <a:spcAft>
                <a:spcPts val="600"/>
              </a:spcAft>
            </a:pPr>
            <a:r>
              <a:rPr lang="en-GB" sz="2400" b="1" dirty="0">
                <a:solidFill>
                  <a:srgbClr val="002060"/>
                </a:solidFill>
              </a:rPr>
              <a:t>Digital data</a:t>
            </a:r>
            <a:endParaRPr lang="en-GB" sz="2400" dirty="0"/>
          </a:p>
          <a:p>
            <a:pPr marL="0" indent="0">
              <a:lnSpc>
                <a:spcPct val="110000"/>
              </a:lnSpc>
              <a:spcBef>
                <a:spcPts val="600"/>
              </a:spcBef>
              <a:spcAft>
                <a:spcPts val="600"/>
              </a:spcAft>
              <a:buNone/>
            </a:pPr>
            <a:endParaRPr lang="en-GB" sz="2400" dirty="0"/>
          </a:p>
          <a:p>
            <a:endParaRPr lang="en-GB" sz="2400" dirty="0"/>
          </a:p>
        </p:txBody>
      </p:sp>
      <p:sp>
        <p:nvSpPr>
          <p:cNvPr id="8" name="AutoShape 2" descr="30 years of the Scottish National MND Register | Anne Rowling Regenerative  Neurology Clini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Picture 1">
            <a:extLst>
              <a:ext uri="{FF2B5EF4-FFF2-40B4-BE49-F238E27FC236}">
                <a16:creationId xmlns:a16="http://schemas.microsoft.com/office/drawing/2014/main" id="{F9875507-0A41-4794-ED61-A4A92BD86809}"/>
              </a:ext>
            </a:extLst>
          </p:cNvPr>
          <p:cNvPicPr>
            <a:picLocks noChangeAspect="1"/>
          </p:cNvPicPr>
          <p:nvPr/>
        </p:nvPicPr>
        <p:blipFill>
          <a:blip r:embed="rId2"/>
          <a:stretch>
            <a:fillRect/>
          </a:stretch>
        </p:blipFill>
        <p:spPr>
          <a:xfrm>
            <a:off x="101196" y="5916377"/>
            <a:ext cx="12069120" cy="901867"/>
          </a:xfrm>
          <a:prstGeom prst="rect">
            <a:avLst/>
          </a:prstGeom>
        </p:spPr>
      </p:pic>
      <p:pic>
        <p:nvPicPr>
          <p:cNvPr id="4" name="Picture 3">
            <a:extLst>
              <a:ext uri="{FF2B5EF4-FFF2-40B4-BE49-F238E27FC236}">
                <a16:creationId xmlns:a16="http://schemas.microsoft.com/office/drawing/2014/main" id="{93562363-FB72-6F49-2640-B29857FB1004}"/>
              </a:ext>
            </a:extLst>
          </p:cNvPr>
          <p:cNvPicPr>
            <a:picLocks noChangeAspect="1"/>
          </p:cNvPicPr>
          <p:nvPr/>
        </p:nvPicPr>
        <p:blipFill>
          <a:blip r:embed="rId3"/>
          <a:stretch>
            <a:fillRect/>
          </a:stretch>
        </p:blipFill>
        <p:spPr>
          <a:xfrm>
            <a:off x="13552" y="1790644"/>
            <a:ext cx="6263022" cy="2457194"/>
          </a:xfrm>
          <a:prstGeom prst="rect">
            <a:avLst/>
          </a:prstGeom>
        </p:spPr>
      </p:pic>
      <p:sp>
        <p:nvSpPr>
          <p:cNvPr id="10" name="Title 1">
            <a:extLst>
              <a:ext uri="{FF2B5EF4-FFF2-40B4-BE49-F238E27FC236}">
                <a16:creationId xmlns:a16="http://schemas.microsoft.com/office/drawing/2014/main" id="{E70F4598-8D0F-B5F8-BF8C-DF0564BF1717}"/>
              </a:ext>
            </a:extLst>
          </p:cNvPr>
          <p:cNvSpPr txBox="1">
            <a:spLocks/>
          </p:cNvSpPr>
          <p:nvPr/>
        </p:nvSpPr>
        <p:spPr>
          <a:xfrm>
            <a:off x="302047" y="376781"/>
            <a:ext cx="11631334" cy="9327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mn-lt"/>
                <a:cs typeface="Calibri" panose="020F0502020204030204" pitchFamily="34" charset="0"/>
              </a:rPr>
              <a:t>MND</a:t>
            </a:r>
            <a:r>
              <a:rPr kumimoji="0" lang="en-GB" sz="2800" b="1" i="0" u="none" strike="noStrike" kern="1200" cap="none" spc="0" normalizeH="0" noProof="0" dirty="0">
                <a:ln>
                  <a:noFill/>
                </a:ln>
                <a:solidFill>
                  <a:srgbClr val="002060"/>
                </a:solidFill>
                <a:effectLst/>
                <a:uLnTx/>
                <a:uFillTx/>
                <a:latin typeface="+mn-lt"/>
                <a:cs typeface="Calibri" panose="020F0502020204030204" pitchFamily="34" charset="0"/>
              </a:rPr>
              <a:t> </a:t>
            </a:r>
            <a:r>
              <a:rPr kumimoji="0" lang="en-GB" sz="2800" b="1" i="0" u="none" strike="noStrike" kern="1200" cap="none" spc="0" normalizeH="0" baseline="0" noProof="0" dirty="0">
                <a:ln>
                  <a:noFill/>
                </a:ln>
                <a:solidFill>
                  <a:srgbClr val="002060"/>
                </a:solidFill>
                <a:effectLst/>
                <a:uLnTx/>
                <a:uFillTx/>
                <a:latin typeface="+mn-lt"/>
                <a:cs typeface="Calibri" panose="020F0502020204030204" pitchFamily="34" charset="0"/>
              </a:rPr>
              <a:t>SMART – A platform for reverse translation</a:t>
            </a:r>
            <a:endParaRPr kumimoji="0" lang="en-GB" sz="2800" b="1" i="0" u="none" strike="noStrike" kern="1200" cap="none" spc="0" normalizeH="0" baseline="0" noProof="0" dirty="0">
              <a:ln>
                <a:noFill/>
              </a:ln>
              <a:solidFill>
                <a:srgbClr val="002060"/>
              </a:solidFill>
              <a:effectLst/>
              <a:uLnTx/>
              <a:uFillTx/>
              <a:latin typeface="+mn-lt"/>
            </a:endParaRPr>
          </a:p>
        </p:txBody>
      </p:sp>
    </p:spTree>
    <p:extLst>
      <p:ext uri="{BB962C8B-B14F-4D97-AF65-F5344CB8AC3E}">
        <p14:creationId xmlns:p14="http://schemas.microsoft.com/office/powerpoint/2010/main" val="338231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22" y="1064468"/>
            <a:ext cx="7058314" cy="4548809"/>
          </a:xfrm>
          <a:prstGeom prst="rect">
            <a:avLst/>
          </a:prstGeom>
          <a:solidFill>
            <a:schemeClr val="bg1"/>
          </a:solidFill>
          <a:effectLst/>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2800" i="1"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800" i="1" u="none" strike="noStrike" kern="1200" cap="none" spc="0" normalizeH="0" baseline="0" noProof="0" dirty="0">
                <a:ln>
                  <a:noFill/>
                </a:ln>
                <a:effectLst/>
                <a:uLnTx/>
                <a:uFillTx/>
                <a:ea typeface="Times New Roman" panose="02020603050405020304" pitchFamily="18" charset="0"/>
                <a:cs typeface="Calibri" panose="020F0502020204030204" pitchFamily="34" charset="0"/>
              </a:rPr>
              <a:t>“Nothing is worse than living with MND.</a:t>
            </a:r>
            <a:endParaRPr lang="en-GB" sz="2800" i="1" dirty="0">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800" i="1" u="none" strike="noStrike" kern="1200" cap="none" spc="0" normalizeH="0" baseline="0" noProof="0" dirty="0">
                <a:ln>
                  <a:noFill/>
                </a:ln>
                <a:effectLst/>
                <a:uLnTx/>
                <a:uFillTx/>
                <a:ea typeface="Times New Roman" panose="02020603050405020304" pitchFamily="18" charset="0"/>
                <a:cs typeface="Calibri" panose="020F0502020204030204" pitchFamily="34" charset="0"/>
              </a:rPr>
              <a:t>We will participate in trials of any drugs that may work to slow, stop, and reverse this disease – regardless of potential side effects.”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2800" b="1"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002060"/>
                </a:solidFill>
                <a:effectLst/>
                <a:uLnTx/>
                <a:uFillTx/>
                <a:ea typeface="Times New Roman" panose="02020603050405020304" pitchFamily="18" charset="0"/>
                <a:cs typeface="Calibri" panose="020F0502020204030204" pitchFamily="34" charset="0"/>
              </a:rPr>
              <a:t>MND SMART Patient and Public Involvement and Engagement group member, Jan 2023</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Avenir   "/>
              <a:ea typeface="Times New Roman" panose="02020603050405020304" pitchFamily="18" charset="0"/>
              <a:cs typeface="Calibri" panose="020F0502020204030204" pitchFamily="34" charset="0"/>
            </a:endParaRPr>
          </a:p>
        </p:txBody>
      </p:sp>
      <p:pic>
        <p:nvPicPr>
          <p:cNvPr id="5" name="Picture 4" descr="A collage of two people&#10;&#10;Description automatically generated with medium confidence">
            <a:extLst>
              <a:ext uri="{FF2B5EF4-FFF2-40B4-BE49-F238E27FC236}">
                <a16:creationId xmlns:a16="http://schemas.microsoft.com/office/drawing/2014/main" id="{BC7236C1-5BF0-1CD8-BEE2-C5EB8E700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694" y="1712207"/>
            <a:ext cx="4039042" cy="3253332"/>
          </a:xfrm>
          <a:prstGeom prst="rect">
            <a:avLst/>
          </a:prstGeom>
        </p:spPr>
      </p:pic>
      <p:pic>
        <p:nvPicPr>
          <p:cNvPr id="3" name="Picture 2" descr="MND-SMART | Clinical trials for MND.">
            <a:extLst>
              <a:ext uri="{FF2B5EF4-FFF2-40B4-BE49-F238E27FC236}">
                <a16:creationId xmlns:a16="http://schemas.microsoft.com/office/drawing/2014/main" id="{ABCFA406-6911-790C-5698-EDAA30BABF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0"/>
            <a:ext cx="2648480" cy="110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755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text, screenshot, font, logo&#10;&#10;Description automatically generated">
            <a:extLst>
              <a:ext uri="{FF2B5EF4-FFF2-40B4-BE49-F238E27FC236}">
                <a16:creationId xmlns:a16="http://schemas.microsoft.com/office/drawing/2014/main" id="{C25A6EFF-911B-75FE-5F45-5213BF0EC787}"/>
              </a:ext>
            </a:extLst>
          </p:cNvPr>
          <p:cNvPicPr>
            <a:picLocks noChangeAspect="1"/>
          </p:cNvPicPr>
          <p:nvPr/>
        </p:nvPicPr>
        <p:blipFill rotWithShape="1">
          <a:blip r:embed="rId2">
            <a:extLst>
              <a:ext uri="{28A0092B-C50C-407E-A947-70E740481C1C}">
                <a14:useLocalDpi xmlns:a14="http://schemas.microsoft.com/office/drawing/2010/main" val="0"/>
              </a:ext>
            </a:extLst>
          </a:blip>
          <a:srcRect t="10892" b="9509"/>
          <a:stretch/>
        </p:blipFill>
        <p:spPr>
          <a:xfrm>
            <a:off x="850881" y="949186"/>
            <a:ext cx="10617829" cy="2561863"/>
          </a:xfrm>
          <a:prstGeom prst="rect">
            <a:avLst/>
          </a:prstGeom>
        </p:spPr>
      </p:pic>
      <p:sp>
        <p:nvSpPr>
          <p:cNvPr id="2" name="Title 1">
            <a:extLst>
              <a:ext uri="{FF2B5EF4-FFF2-40B4-BE49-F238E27FC236}">
                <a16:creationId xmlns:a16="http://schemas.microsoft.com/office/drawing/2014/main" id="{AA29C809-5DF5-AC5F-EFDB-6B25DE418936}"/>
              </a:ext>
            </a:extLst>
          </p:cNvPr>
          <p:cNvSpPr txBox="1">
            <a:spLocks/>
          </p:cNvSpPr>
          <p:nvPr/>
        </p:nvSpPr>
        <p:spPr>
          <a:xfrm>
            <a:off x="344129" y="271548"/>
            <a:ext cx="11631334" cy="9327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mn-lt"/>
                <a:cs typeface="Calibri" panose="020F0502020204030204" pitchFamily="34" charset="0"/>
              </a:rPr>
              <a:t>MND</a:t>
            </a:r>
            <a:r>
              <a:rPr kumimoji="0" lang="en-GB" sz="2800" b="1" i="0" u="none" strike="noStrike" kern="1200" cap="none" spc="0" normalizeH="0" noProof="0" dirty="0">
                <a:ln>
                  <a:noFill/>
                </a:ln>
                <a:solidFill>
                  <a:srgbClr val="002060"/>
                </a:solidFill>
                <a:effectLst/>
                <a:uLnTx/>
                <a:uFillTx/>
                <a:latin typeface="+mn-lt"/>
                <a:cs typeface="Calibri" panose="020F0502020204030204" pitchFamily="34" charset="0"/>
              </a:rPr>
              <a:t> </a:t>
            </a:r>
            <a:r>
              <a:rPr kumimoji="0" lang="en-GB" sz="2800" b="1" i="0" u="none" strike="noStrike" kern="1200" cap="none" spc="0" normalizeH="0" baseline="0" noProof="0" dirty="0">
                <a:ln>
                  <a:noFill/>
                </a:ln>
                <a:solidFill>
                  <a:srgbClr val="002060"/>
                </a:solidFill>
                <a:effectLst/>
                <a:uLnTx/>
                <a:uFillTx/>
                <a:latin typeface="+mn-lt"/>
                <a:cs typeface="Calibri" panose="020F0502020204030204" pitchFamily="34" charset="0"/>
              </a:rPr>
              <a:t>SMART – A platform for reverse translation</a:t>
            </a:r>
            <a:endParaRPr kumimoji="0" lang="en-GB" sz="2800" b="1" i="0" u="none" strike="noStrike" kern="1200" cap="none" spc="0" normalizeH="0" baseline="0" noProof="0" dirty="0">
              <a:ln>
                <a:noFill/>
              </a:ln>
              <a:solidFill>
                <a:srgbClr val="002060"/>
              </a:solidFill>
              <a:effectLst/>
              <a:uLnTx/>
              <a:uFillTx/>
              <a:latin typeface="+mn-lt"/>
            </a:endParaRPr>
          </a:p>
        </p:txBody>
      </p:sp>
      <p:pic>
        <p:nvPicPr>
          <p:cNvPr id="5" name="Picture 4">
            <a:extLst>
              <a:ext uri="{FF2B5EF4-FFF2-40B4-BE49-F238E27FC236}">
                <a16:creationId xmlns:a16="http://schemas.microsoft.com/office/drawing/2014/main" id="{32F2251C-57B2-F5E6-CF26-DE5AF1D54A82}"/>
              </a:ext>
            </a:extLst>
          </p:cNvPr>
          <p:cNvPicPr>
            <a:picLocks noChangeAspect="1"/>
          </p:cNvPicPr>
          <p:nvPr/>
        </p:nvPicPr>
        <p:blipFill>
          <a:blip r:embed="rId3"/>
          <a:stretch>
            <a:fillRect/>
          </a:stretch>
        </p:blipFill>
        <p:spPr>
          <a:xfrm>
            <a:off x="101196" y="5916377"/>
            <a:ext cx="12069120" cy="901867"/>
          </a:xfrm>
          <a:prstGeom prst="rect">
            <a:avLst/>
          </a:prstGeom>
        </p:spPr>
      </p:pic>
      <p:pic>
        <p:nvPicPr>
          <p:cNvPr id="4098" name="Picture 2" descr="Bhuvaneish Selvaraj | UK DRI: UK Dementia Research Institute">
            <a:extLst>
              <a:ext uri="{FF2B5EF4-FFF2-40B4-BE49-F238E27FC236}">
                <a16:creationId xmlns:a16="http://schemas.microsoft.com/office/drawing/2014/main" id="{A6134039-5841-0CE8-CE34-E8989897149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127" r="26218" b="10484"/>
          <a:stretch/>
        </p:blipFill>
        <p:spPr bwMode="auto">
          <a:xfrm>
            <a:off x="6617903" y="3676543"/>
            <a:ext cx="1781924" cy="17819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avid Hunt — University of Edinburgh Research Explorer">
            <a:extLst>
              <a:ext uri="{FF2B5EF4-FFF2-40B4-BE49-F238E27FC236}">
                <a16:creationId xmlns:a16="http://schemas.microsoft.com/office/drawing/2014/main" id="{6D907EFB-FB51-DD3B-DD98-C05F7D36F78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55933" y="3682934"/>
            <a:ext cx="1781924" cy="178192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Where Is Whole Blood for Testing in a Clinical Laboratory Collected From? -  iProcess">
            <a:extLst>
              <a:ext uri="{FF2B5EF4-FFF2-40B4-BE49-F238E27FC236}">
                <a16:creationId xmlns:a16="http://schemas.microsoft.com/office/drawing/2014/main" id="{9B5E2917-127D-EBF0-3D82-96AA471EB2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881" y="3676543"/>
            <a:ext cx="2672886" cy="17819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rofile – Professor Henrik Zetterberg - DEMENTIA RESEARCHER">
            <a:extLst>
              <a:ext uri="{FF2B5EF4-FFF2-40B4-BE49-F238E27FC236}">
                <a16:creationId xmlns:a16="http://schemas.microsoft.com/office/drawing/2014/main" id="{E96E1055-EEF8-C2A4-2517-CA692739EC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9873" y="3676543"/>
            <a:ext cx="1781924" cy="1781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400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48822" y="173354"/>
            <a:ext cx="11247236" cy="927561"/>
          </a:xfrm>
        </p:spPr>
        <p:txBody>
          <a:bodyPr>
            <a:noAutofit/>
          </a:bodyPr>
          <a:lstStyle/>
          <a:p>
            <a:pPr algn="ctr">
              <a:lnSpc>
                <a:spcPct val="150000"/>
              </a:lnSpc>
            </a:pPr>
            <a:r>
              <a:rPr lang="en-GB" sz="2800" b="1">
                <a:solidFill>
                  <a:srgbClr val="002060"/>
                </a:solidFill>
                <a:latin typeface="+mn-lt"/>
                <a:ea typeface="Times New Roman" panose="02020603050405020304" pitchFamily="18" charset="0"/>
              </a:rPr>
              <a:t>Fostering national/international collaborations</a:t>
            </a:r>
            <a:br>
              <a:rPr lang="en-GB" sz="2800" b="1">
                <a:solidFill>
                  <a:srgbClr val="002060"/>
                </a:solidFill>
                <a:latin typeface="+mn-lt"/>
                <a:ea typeface="Times New Roman" panose="02020603050405020304" pitchFamily="18" charset="0"/>
              </a:rPr>
            </a:br>
            <a:r>
              <a:rPr lang="en-GB" sz="2800" b="1">
                <a:solidFill>
                  <a:srgbClr val="002060"/>
                </a:solidFill>
                <a:latin typeface="+mn-lt"/>
                <a:ea typeface="Times New Roman" panose="02020603050405020304" pitchFamily="18" charset="0"/>
              </a:rPr>
              <a:t>Platforms supporting integrated care &amp; reverse translation</a:t>
            </a:r>
            <a:endParaRPr lang="en-GB" sz="3200" dirty="0">
              <a:solidFill>
                <a:srgbClr val="002060"/>
              </a:solidFill>
              <a:latin typeface="+mn-lt"/>
            </a:endParaRPr>
          </a:p>
        </p:txBody>
      </p:sp>
      <p:sp>
        <p:nvSpPr>
          <p:cNvPr id="8" name="AutoShape 2" descr="30 years of the Scottish National MND Register | Anne Rowling Regenerative  Neurology Clini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Picture 1">
            <a:extLst>
              <a:ext uri="{FF2B5EF4-FFF2-40B4-BE49-F238E27FC236}">
                <a16:creationId xmlns:a16="http://schemas.microsoft.com/office/drawing/2014/main" id="{F9875507-0A41-4794-ED61-A4A92BD86809}"/>
              </a:ext>
            </a:extLst>
          </p:cNvPr>
          <p:cNvPicPr>
            <a:picLocks noChangeAspect="1"/>
          </p:cNvPicPr>
          <p:nvPr/>
        </p:nvPicPr>
        <p:blipFill>
          <a:blip r:embed="rId2"/>
          <a:stretch>
            <a:fillRect/>
          </a:stretch>
        </p:blipFill>
        <p:spPr>
          <a:xfrm>
            <a:off x="101196" y="5916377"/>
            <a:ext cx="12069120" cy="901867"/>
          </a:xfrm>
          <a:prstGeom prst="rect">
            <a:avLst/>
          </a:prstGeom>
        </p:spPr>
      </p:pic>
      <p:pic>
        <p:nvPicPr>
          <p:cNvPr id="1026" name="Picture 2" descr="UK DRI: UK Dementia Research… | UK DRI: UK Dementia Research Institute">
            <a:extLst>
              <a:ext uri="{FF2B5EF4-FFF2-40B4-BE49-F238E27FC236}">
                <a16:creationId xmlns:a16="http://schemas.microsoft.com/office/drawing/2014/main" id="{4C96A164-BDD1-4275-AD23-A4ABDF16A5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244" y="1609885"/>
            <a:ext cx="2362413" cy="12421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ates Ventures">
            <a:extLst>
              <a:ext uri="{FF2B5EF4-FFF2-40B4-BE49-F238E27FC236}">
                <a16:creationId xmlns:a16="http://schemas.microsoft.com/office/drawing/2014/main" id="{72D894C2-EAC0-F85F-B1B4-02E181280E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7506" y="1837977"/>
            <a:ext cx="2343523" cy="7307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D831D1C-41A6-279C-79BD-22A37414E0EB}"/>
              </a:ext>
            </a:extLst>
          </p:cNvPr>
          <p:cNvPicPr>
            <a:picLocks noChangeAspect="1"/>
          </p:cNvPicPr>
          <p:nvPr/>
        </p:nvPicPr>
        <p:blipFill>
          <a:blip r:embed="rId5"/>
          <a:stretch>
            <a:fillRect/>
          </a:stretch>
        </p:blipFill>
        <p:spPr>
          <a:xfrm>
            <a:off x="4480353" y="1769765"/>
            <a:ext cx="3302933" cy="882089"/>
          </a:xfrm>
          <a:prstGeom prst="rect">
            <a:avLst/>
          </a:prstGeom>
        </p:spPr>
      </p:pic>
      <p:pic>
        <p:nvPicPr>
          <p:cNvPr id="6" name="Picture 5">
            <a:extLst>
              <a:ext uri="{FF2B5EF4-FFF2-40B4-BE49-F238E27FC236}">
                <a16:creationId xmlns:a16="http://schemas.microsoft.com/office/drawing/2014/main" id="{9249D25F-1C13-B412-17D8-7D19EB538DF9}"/>
              </a:ext>
            </a:extLst>
          </p:cNvPr>
          <p:cNvPicPr>
            <a:picLocks noChangeAspect="1"/>
          </p:cNvPicPr>
          <p:nvPr/>
        </p:nvPicPr>
        <p:blipFill rotWithShape="1">
          <a:blip r:embed="rId6"/>
          <a:srcRect t="23998"/>
          <a:stretch/>
        </p:blipFill>
        <p:spPr>
          <a:xfrm>
            <a:off x="4778166" y="3145972"/>
            <a:ext cx="6466777" cy="2290025"/>
          </a:xfrm>
          <a:prstGeom prst="rect">
            <a:avLst/>
          </a:prstGeom>
        </p:spPr>
      </p:pic>
      <p:pic>
        <p:nvPicPr>
          <p:cNvPr id="7" name="Picture 6" descr="Where Is Whole Blood for Testing in a Clinical Laboratory Collected From? -  iProcess">
            <a:extLst>
              <a:ext uri="{FF2B5EF4-FFF2-40B4-BE49-F238E27FC236}">
                <a16:creationId xmlns:a16="http://schemas.microsoft.com/office/drawing/2014/main" id="{6709CE41-70EA-254F-0BBA-917E0D6549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9481" y="3224465"/>
            <a:ext cx="3057090" cy="203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377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B4D381-FCB6-72A2-6605-BA69BAD71420}"/>
              </a:ext>
            </a:extLst>
          </p:cNvPr>
          <p:cNvPicPr>
            <a:picLocks noChangeAspect="1"/>
          </p:cNvPicPr>
          <p:nvPr/>
        </p:nvPicPr>
        <p:blipFill>
          <a:blip r:embed="rId3"/>
          <a:stretch>
            <a:fillRect/>
          </a:stretch>
        </p:blipFill>
        <p:spPr>
          <a:xfrm>
            <a:off x="414852" y="1004302"/>
            <a:ext cx="4286724" cy="2527497"/>
          </a:xfrm>
          <a:prstGeom prst="rect">
            <a:avLst/>
          </a:prstGeom>
        </p:spPr>
      </p:pic>
      <p:pic>
        <p:nvPicPr>
          <p:cNvPr id="3" name="Picture 2">
            <a:extLst>
              <a:ext uri="{FF2B5EF4-FFF2-40B4-BE49-F238E27FC236}">
                <a16:creationId xmlns:a16="http://schemas.microsoft.com/office/drawing/2014/main" id="{D5334FC3-D1EC-568D-8389-C61E2DD9B349}"/>
              </a:ext>
            </a:extLst>
          </p:cNvPr>
          <p:cNvPicPr>
            <a:picLocks noChangeAspect="1"/>
          </p:cNvPicPr>
          <p:nvPr/>
        </p:nvPicPr>
        <p:blipFill rotWithShape="1">
          <a:blip r:embed="rId4"/>
          <a:srcRect l="12431" t="3799" r="18145"/>
          <a:stretch/>
        </p:blipFill>
        <p:spPr>
          <a:xfrm>
            <a:off x="0" y="0"/>
            <a:ext cx="5196584" cy="834887"/>
          </a:xfrm>
          <a:prstGeom prst="rect">
            <a:avLst/>
          </a:prstGeom>
        </p:spPr>
      </p:pic>
      <p:pic>
        <p:nvPicPr>
          <p:cNvPr id="4" name="Picture 3">
            <a:extLst>
              <a:ext uri="{FF2B5EF4-FFF2-40B4-BE49-F238E27FC236}">
                <a16:creationId xmlns:a16="http://schemas.microsoft.com/office/drawing/2014/main" id="{32DE91A3-7753-C936-8F76-D1CDD1A707B3}"/>
              </a:ext>
            </a:extLst>
          </p:cNvPr>
          <p:cNvPicPr>
            <a:picLocks noChangeAspect="1"/>
          </p:cNvPicPr>
          <p:nvPr/>
        </p:nvPicPr>
        <p:blipFill>
          <a:blip r:embed="rId5"/>
          <a:stretch>
            <a:fillRect/>
          </a:stretch>
        </p:blipFill>
        <p:spPr>
          <a:xfrm>
            <a:off x="414852" y="3810206"/>
            <a:ext cx="4419205" cy="2312297"/>
          </a:xfrm>
          <a:prstGeom prst="rect">
            <a:avLst/>
          </a:prstGeom>
        </p:spPr>
      </p:pic>
      <p:pic>
        <p:nvPicPr>
          <p:cNvPr id="5" name="Picture 4">
            <a:extLst>
              <a:ext uri="{FF2B5EF4-FFF2-40B4-BE49-F238E27FC236}">
                <a16:creationId xmlns:a16="http://schemas.microsoft.com/office/drawing/2014/main" id="{59FE95C1-17E0-7E0E-0021-DF2145419B25}"/>
              </a:ext>
            </a:extLst>
          </p:cNvPr>
          <p:cNvPicPr>
            <a:picLocks noChangeAspect="1"/>
          </p:cNvPicPr>
          <p:nvPr/>
        </p:nvPicPr>
        <p:blipFill>
          <a:blip r:embed="rId6"/>
          <a:stretch>
            <a:fillRect/>
          </a:stretch>
        </p:blipFill>
        <p:spPr>
          <a:xfrm>
            <a:off x="5353139" y="47424"/>
            <a:ext cx="6625183" cy="3214119"/>
          </a:xfrm>
          <a:prstGeom prst="rect">
            <a:avLst/>
          </a:prstGeom>
        </p:spPr>
      </p:pic>
      <p:pic>
        <p:nvPicPr>
          <p:cNvPr id="7" name="Picture 6">
            <a:extLst>
              <a:ext uri="{FF2B5EF4-FFF2-40B4-BE49-F238E27FC236}">
                <a16:creationId xmlns:a16="http://schemas.microsoft.com/office/drawing/2014/main" id="{A9B9627D-F9DE-DEE8-5588-010080728C91}"/>
              </a:ext>
            </a:extLst>
          </p:cNvPr>
          <p:cNvPicPr>
            <a:picLocks noChangeAspect="1"/>
          </p:cNvPicPr>
          <p:nvPr/>
        </p:nvPicPr>
        <p:blipFill rotWithShape="1">
          <a:blip r:embed="rId7"/>
          <a:srcRect l="7055" t="15863" r="4224"/>
          <a:stretch/>
        </p:blipFill>
        <p:spPr>
          <a:xfrm>
            <a:off x="5353139" y="3406986"/>
            <a:ext cx="6731406" cy="3403590"/>
          </a:xfrm>
          <a:prstGeom prst="rect">
            <a:avLst/>
          </a:prstGeom>
        </p:spPr>
      </p:pic>
    </p:spTree>
    <p:extLst>
      <p:ext uri="{BB962C8B-B14F-4D97-AF65-F5344CB8AC3E}">
        <p14:creationId xmlns:p14="http://schemas.microsoft.com/office/powerpoint/2010/main" val="752087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B2BC67DD-0AD3-E446-A685-BAD0EE366752}"/>
              </a:ext>
            </a:extLst>
          </p:cNvPr>
          <p:cNvSpPr txBox="1"/>
          <p:nvPr/>
        </p:nvSpPr>
        <p:spPr>
          <a:xfrm>
            <a:off x="0" y="339777"/>
            <a:ext cx="12192000" cy="523220"/>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ea typeface="ＭＳ Ｐゴシック" panose="020B0600070205080204" pitchFamily="34" charset="-128"/>
                <a:cs typeface="+mn-cs"/>
              </a:rPr>
              <a:t>The National ACORD collaboration</a:t>
            </a:r>
          </a:p>
        </p:txBody>
      </p:sp>
      <p:sp>
        <p:nvSpPr>
          <p:cNvPr id="7" name="TextBox 6">
            <a:extLst>
              <a:ext uri="{FF2B5EF4-FFF2-40B4-BE49-F238E27FC236}">
                <a16:creationId xmlns:a16="http://schemas.microsoft.com/office/drawing/2014/main" id="{F363A18C-C6DD-B99B-B5B5-D3D290C01D87}"/>
              </a:ext>
            </a:extLst>
          </p:cNvPr>
          <p:cNvSpPr txBox="1"/>
          <p:nvPr/>
        </p:nvSpPr>
        <p:spPr>
          <a:xfrm>
            <a:off x="609208" y="2476247"/>
            <a:ext cx="11239891" cy="707886"/>
          </a:xfrm>
          <a:prstGeom prst="rect">
            <a:avLst/>
          </a:prstGeom>
          <a:noFill/>
        </p:spPr>
        <p:txBody>
          <a:bodyPr wrap="square">
            <a:spAutoFit/>
          </a:bodyPr>
          <a:lstStyle/>
          <a:p>
            <a:pPr algn="ctr"/>
            <a:r>
              <a:rPr lang="en-GB" sz="2000" b="0" i="0" u="none" strike="noStrike" dirty="0">
                <a:solidFill>
                  <a:srgbClr val="000000"/>
                </a:solidFill>
                <a:effectLst/>
              </a:rPr>
              <a:t>The national ACORD collaboration  supports the development, running and reporting of Multi-arm, Multi-stage Platform Trials in: MND, Progressive MS, Parkinson’s Disease and ultimately Dementia.</a:t>
            </a:r>
            <a:endParaRPr lang="en-US" sz="2000" dirty="0"/>
          </a:p>
        </p:txBody>
      </p:sp>
      <p:pic>
        <p:nvPicPr>
          <p:cNvPr id="11" name="Picture 10" descr="MND-SMART | Clinical trials for MND.">
            <a:extLst>
              <a:ext uri="{FF2B5EF4-FFF2-40B4-BE49-F238E27FC236}">
                <a16:creationId xmlns:a16="http://schemas.microsoft.com/office/drawing/2014/main" id="{25F1A398-BDF1-62F8-C59F-A299C39C1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04" y="1217770"/>
            <a:ext cx="2324492" cy="9741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K MS Octopus Register">
            <a:extLst>
              <a:ext uri="{FF2B5EF4-FFF2-40B4-BE49-F238E27FC236}">
                <a16:creationId xmlns:a16="http://schemas.microsoft.com/office/drawing/2014/main" id="{654B6F10-A6BA-0AA4-71B6-231D95A515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7801" y="948076"/>
            <a:ext cx="2673406" cy="15302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JS ACT-PD | Accelerating Clinical Trials in Parkinson's">
            <a:extLst>
              <a:ext uri="{FF2B5EF4-FFF2-40B4-BE49-F238E27FC236}">
                <a16:creationId xmlns:a16="http://schemas.microsoft.com/office/drawing/2014/main" id="{968EB686-6D37-BF3B-82BB-5E47F039C4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2590" y="1320077"/>
            <a:ext cx="3238828" cy="8770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blinding - MRCCTU Drug Supply System">
            <a:extLst>
              <a:ext uri="{FF2B5EF4-FFF2-40B4-BE49-F238E27FC236}">
                <a16:creationId xmlns:a16="http://schemas.microsoft.com/office/drawing/2014/main" id="{48DD1CE1-2061-6D58-E2AC-608D5EEBE9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2500" y="1420042"/>
            <a:ext cx="3372763" cy="5695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C69E23A-F320-770A-600B-16E95D928D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1418" y="3429000"/>
            <a:ext cx="2662494" cy="22256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CC7F209A-DD43-D334-13D9-E12978D6FAD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420" t="34990" r="9320" b="28851"/>
          <a:stretch/>
        </p:blipFill>
        <p:spPr bwMode="auto">
          <a:xfrm>
            <a:off x="1312223" y="3429001"/>
            <a:ext cx="6751396" cy="2225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863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ND Scotland reveals brand refresh - MND Scotland">
            <a:extLst>
              <a:ext uri="{FF2B5EF4-FFF2-40B4-BE49-F238E27FC236}">
                <a16:creationId xmlns:a16="http://schemas.microsoft.com/office/drawing/2014/main" id="{3DE8D12F-1F27-8C1A-952D-E91FD26D25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849" b="18369"/>
          <a:stretch/>
        </p:blipFill>
        <p:spPr bwMode="auto">
          <a:xfrm>
            <a:off x="1025824" y="945972"/>
            <a:ext cx="2575918" cy="11104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ND Association - YouTube">
            <a:extLst>
              <a:ext uri="{FF2B5EF4-FFF2-40B4-BE49-F238E27FC236}">
                <a16:creationId xmlns:a16="http://schemas.microsoft.com/office/drawing/2014/main" id="{1EE592D3-B7FE-9D03-FADA-1417389026D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484" b="23366"/>
          <a:stretch/>
        </p:blipFill>
        <p:spPr bwMode="auto">
          <a:xfrm>
            <a:off x="1325715" y="1938303"/>
            <a:ext cx="1802961" cy="9762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08433FF-67F5-210B-7705-92C095FF12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4759"/>
          <a:stretch/>
        </p:blipFill>
        <p:spPr>
          <a:xfrm>
            <a:off x="4498857" y="985884"/>
            <a:ext cx="5084245" cy="664576"/>
          </a:xfrm>
          <a:prstGeom prst="rect">
            <a:avLst/>
          </a:prstGeom>
        </p:spPr>
      </p:pic>
      <p:pic>
        <p:nvPicPr>
          <p:cNvPr id="11" name="Picture 10">
            <a:extLst>
              <a:ext uri="{FF2B5EF4-FFF2-40B4-BE49-F238E27FC236}">
                <a16:creationId xmlns:a16="http://schemas.microsoft.com/office/drawing/2014/main" id="{1BA68404-CD03-804A-81CB-B3E71F60A7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363"/>
          <a:stretch/>
        </p:blipFill>
        <p:spPr>
          <a:xfrm>
            <a:off x="4498857" y="1894110"/>
            <a:ext cx="4229148" cy="915433"/>
          </a:xfrm>
          <a:prstGeom prst="rect">
            <a:avLst/>
          </a:prstGeom>
        </p:spPr>
      </p:pic>
      <p:pic>
        <p:nvPicPr>
          <p:cNvPr id="12" name="Picture 11" descr="A person wearing glasses and smiling&#10;&#10;Description automatically generated">
            <a:extLst>
              <a:ext uri="{FF2B5EF4-FFF2-40B4-BE49-F238E27FC236}">
                <a16:creationId xmlns:a16="http://schemas.microsoft.com/office/drawing/2014/main" id="{550FB08D-C608-6D1C-E958-6212BEC464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066" r="12098" b="6709"/>
          <a:stretch/>
        </p:blipFill>
        <p:spPr>
          <a:xfrm>
            <a:off x="5107064" y="4938570"/>
            <a:ext cx="3012734" cy="1735036"/>
          </a:xfrm>
          <a:prstGeom prst="rect">
            <a:avLst/>
          </a:prstGeom>
        </p:spPr>
      </p:pic>
      <p:pic>
        <p:nvPicPr>
          <p:cNvPr id="3074" name="Picture 2" descr="LifeArc">
            <a:extLst>
              <a:ext uri="{FF2B5EF4-FFF2-40B4-BE49-F238E27FC236}">
                <a16:creationId xmlns:a16="http://schemas.microsoft.com/office/drawing/2014/main" id="{1ABC420B-CF37-0927-8E48-9A32F2B84D6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7050" y="5714039"/>
            <a:ext cx="2154692" cy="6309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EA74766-68A6-7760-1133-B4CCBA1A03FE}"/>
              </a:ext>
            </a:extLst>
          </p:cNvPr>
          <p:cNvPicPr>
            <a:picLocks noChangeAspect="1"/>
          </p:cNvPicPr>
          <p:nvPr/>
        </p:nvPicPr>
        <p:blipFill>
          <a:blip r:embed="rId8"/>
          <a:stretch>
            <a:fillRect/>
          </a:stretch>
        </p:blipFill>
        <p:spPr>
          <a:xfrm>
            <a:off x="1208208" y="2846528"/>
            <a:ext cx="1993531" cy="1144879"/>
          </a:xfrm>
          <a:prstGeom prst="rect">
            <a:avLst/>
          </a:prstGeom>
        </p:spPr>
      </p:pic>
      <p:pic>
        <p:nvPicPr>
          <p:cNvPr id="4" name="Picture 3">
            <a:extLst>
              <a:ext uri="{FF2B5EF4-FFF2-40B4-BE49-F238E27FC236}">
                <a16:creationId xmlns:a16="http://schemas.microsoft.com/office/drawing/2014/main" id="{4C478EF3-F875-8A90-8B41-AB84056D8CBC}"/>
              </a:ext>
            </a:extLst>
          </p:cNvPr>
          <p:cNvPicPr>
            <a:picLocks noChangeAspect="1"/>
          </p:cNvPicPr>
          <p:nvPr/>
        </p:nvPicPr>
        <p:blipFill rotWithShape="1">
          <a:blip r:embed="rId9"/>
          <a:srcRect b="20015"/>
          <a:stretch/>
        </p:blipFill>
        <p:spPr>
          <a:xfrm>
            <a:off x="5167296" y="3008937"/>
            <a:ext cx="2892271" cy="1735036"/>
          </a:xfrm>
          <a:prstGeom prst="rect">
            <a:avLst/>
          </a:prstGeom>
        </p:spPr>
      </p:pic>
      <p:sp>
        <p:nvSpPr>
          <p:cNvPr id="5" name="Title 1">
            <a:extLst>
              <a:ext uri="{FF2B5EF4-FFF2-40B4-BE49-F238E27FC236}">
                <a16:creationId xmlns:a16="http://schemas.microsoft.com/office/drawing/2014/main" id="{39B2BAC2-6DF9-7C4F-4190-F3703F36B00E}"/>
              </a:ext>
            </a:extLst>
          </p:cNvPr>
          <p:cNvSpPr txBox="1">
            <a:spLocks/>
          </p:cNvSpPr>
          <p:nvPr/>
        </p:nvSpPr>
        <p:spPr>
          <a:xfrm>
            <a:off x="344129" y="271548"/>
            <a:ext cx="11631334" cy="9327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mn-lt"/>
                <a:cs typeface="Calibri" panose="020F0502020204030204" pitchFamily="34" charset="0"/>
              </a:rPr>
              <a:t>The future – close partnership with funding partners </a:t>
            </a:r>
            <a:endParaRPr kumimoji="0" lang="en-GB" sz="2800" b="1" i="0" u="none" strike="noStrike" kern="1200" cap="none" spc="0" normalizeH="0" baseline="0" noProof="0" dirty="0">
              <a:ln>
                <a:noFill/>
              </a:ln>
              <a:solidFill>
                <a:srgbClr val="002060"/>
              </a:solidFill>
              <a:effectLst/>
              <a:uLnTx/>
              <a:uFillTx/>
              <a:latin typeface="+mn-lt"/>
            </a:endParaRPr>
          </a:p>
        </p:txBody>
      </p:sp>
      <p:pic>
        <p:nvPicPr>
          <p:cNvPr id="4098" name="Picture 2" descr="My Name'5 Doddie Foundation">
            <a:extLst>
              <a:ext uri="{FF2B5EF4-FFF2-40B4-BE49-F238E27FC236}">
                <a16:creationId xmlns:a16="http://schemas.microsoft.com/office/drawing/2014/main" id="{850548FA-13F8-CE99-2546-1AF6F3EB43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06659" y="4131159"/>
            <a:ext cx="1841074" cy="1225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061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9E7FF-89AA-CF5B-2AE3-8A1DED207F22}"/>
              </a:ext>
            </a:extLst>
          </p:cNvPr>
          <p:cNvPicPr>
            <a:picLocks noChangeAspect="1"/>
          </p:cNvPicPr>
          <p:nvPr/>
        </p:nvPicPr>
        <p:blipFill rotWithShape="1">
          <a:blip r:embed="rId2"/>
          <a:srcRect l="466"/>
          <a:stretch/>
        </p:blipFill>
        <p:spPr>
          <a:xfrm>
            <a:off x="415636" y="334029"/>
            <a:ext cx="11493992" cy="3005275"/>
          </a:xfrm>
          <a:prstGeom prst="rect">
            <a:avLst/>
          </a:prstGeom>
        </p:spPr>
      </p:pic>
      <p:pic>
        <p:nvPicPr>
          <p:cNvPr id="5" name="Picture 4">
            <a:extLst>
              <a:ext uri="{FF2B5EF4-FFF2-40B4-BE49-F238E27FC236}">
                <a16:creationId xmlns:a16="http://schemas.microsoft.com/office/drawing/2014/main" id="{387A1BC1-95A8-69EB-9BA9-06A30D842F6D}"/>
              </a:ext>
            </a:extLst>
          </p:cNvPr>
          <p:cNvPicPr>
            <a:picLocks noChangeAspect="1"/>
          </p:cNvPicPr>
          <p:nvPr/>
        </p:nvPicPr>
        <p:blipFill>
          <a:blip r:embed="rId3"/>
          <a:stretch>
            <a:fillRect/>
          </a:stretch>
        </p:blipFill>
        <p:spPr>
          <a:xfrm>
            <a:off x="101196" y="5916377"/>
            <a:ext cx="12069120" cy="901867"/>
          </a:xfrm>
          <a:prstGeom prst="rect">
            <a:avLst/>
          </a:prstGeom>
        </p:spPr>
      </p:pic>
      <p:sp>
        <p:nvSpPr>
          <p:cNvPr id="6" name="TextBox 5">
            <a:extLst>
              <a:ext uri="{FF2B5EF4-FFF2-40B4-BE49-F238E27FC236}">
                <a16:creationId xmlns:a16="http://schemas.microsoft.com/office/drawing/2014/main" id="{0A20B31B-B133-CE72-9E62-B0BCE5EAB5B2}"/>
              </a:ext>
            </a:extLst>
          </p:cNvPr>
          <p:cNvSpPr txBox="1"/>
          <p:nvPr/>
        </p:nvSpPr>
        <p:spPr>
          <a:xfrm>
            <a:off x="575147" y="3429000"/>
            <a:ext cx="5702816" cy="800219"/>
          </a:xfrm>
          <a:prstGeom prst="rect">
            <a:avLst/>
          </a:prstGeom>
          <a:noFill/>
        </p:spPr>
        <p:txBody>
          <a:bodyPr wrap="square" lIns="91440" tIns="45720" rIns="91440" bIns="45720" rtlCol="0" anchor="t">
            <a:spAutoFit/>
          </a:bodyPr>
          <a:lstStyle/>
          <a:p>
            <a:pPr marL="285750" indent="-285750">
              <a:spcBef>
                <a:spcPts val="600"/>
              </a:spcBef>
              <a:spcAft>
                <a:spcPts val="600"/>
              </a:spcAft>
              <a:buFont typeface="Arial" panose="020B0604020202020204" pitchFamily="34" charset="0"/>
              <a:buChar char="•"/>
            </a:pPr>
            <a:r>
              <a:rPr lang="en-US" b="1" dirty="0"/>
              <a:t>Stage 1 interim analysis for amantadine Summer 24</a:t>
            </a:r>
          </a:p>
          <a:p>
            <a:pPr marL="285750" indent="-285750">
              <a:spcBef>
                <a:spcPts val="600"/>
              </a:spcBef>
              <a:spcAft>
                <a:spcPts val="600"/>
              </a:spcAft>
              <a:buFont typeface="Arial" panose="020B0604020202020204" pitchFamily="34" charset="0"/>
              <a:buChar char="•"/>
            </a:pPr>
            <a:r>
              <a:rPr lang="en-US" b="1" dirty="0"/>
              <a:t>Platform ready for collaboration with Pharma</a:t>
            </a:r>
          </a:p>
        </p:txBody>
      </p:sp>
    </p:spTree>
    <p:extLst>
      <p:ext uri="{BB962C8B-B14F-4D97-AF65-F5344CB8AC3E}">
        <p14:creationId xmlns:p14="http://schemas.microsoft.com/office/powerpoint/2010/main" val="3810787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8">
            <a:extLst>
              <a:ext uri="{FF2B5EF4-FFF2-40B4-BE49-F238E27FC236}">
                <a16:creationId xmlns:a16="http://schemas.microsoft.com/office/drawing/2014/main" id="{5AAD515A-7228-DA8A-A9ED-C9950A8947D1}"/>
              </a:ext>
            </a:extLst>
          </p:cNvPr>
          <p:cNvSpPr txBox="1">
            <a:spLocks/>
          </p:cNvSpPr>
          <p:nvPr/>
        </p:nvSpPr>
        <p:spPr>
          <a:xfrm>
            <a:off x="-41634" y="58777"/>
            <a:ext cx="121920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mn-lt"/>
              </a:rPr>
              <a:t>MND SMART - Delivering definitive results</a:t>
            </a:r>
          </a:p>
        </p:txBody>
      </p:sp>
      <p:sp>
        <p:nvSpPr>
          <p:cNvPr id="5" name="TextBox 4">
            <a:extLst>
              <a:ext uri="{FF2B5EF4-FFF2-40B4-BE49-F238E27FC236}">
                <a16:creationId xmlns:a16="http://schemas.microsoft.com/office/drawing/2014/main" id="{E3043B31-4030-926C-A105-A0157B5F8BC2}"/>
              </a:ext>
            </a:extLst>
          </p:cNvPr>
          <p:cNvSpPr txBox="1"/>
          <p:nvPr/>
        </p:nvSpPr>
        <p:spPr>
          <a:xfrm>
            <a:off x="254317" y="1066165"/>
            <a:ext cx="11683365" cy="5139869"/>
          </a:xfrm>
          <a:prstGeom prst="rect">
            <a:avLst/>
          </a:prstGeom>
          <a:noFill/>
        </p:spPr>
        <p:txBody>
          <a:bodyPr wrap="square" lIns="91440" tIns="45720" rIns="91440" bIns="45720" anchor="t">
            <a:spAutoFit/>
          </a:bodyPr>
          <a:lstStyle/>
          <a:p>
            <a:pPr marL="342900" indent="-342900">
              <a:spcBef>
                <a:spcPts val="600"/>
              </a:spcBef>
              <a:spcAft>
                <a:spcPts val="600"/>
              </a:spcAft>
              <a:buFont typeface="Arial" panose="020B0604020202020204" pitchFamily="34" charset="0"/>
              <a:buChar char="•"/>
            </a:pPr>
            <a:r>
              <a:rPr lang="en-GB" sz="2000" b="1" dirty="0">
                <a:solidFill>
                  <a:srgbClr val="002060"/>
                </a:solidFill>
                <a:effectLst/>
                <a:ea typeface="Times New Roman" panose="02020603050405020304" pitchFamily="18" charset="0"/>
              </a:rPr>
              <a:t>MND SMART has delivered definitive results for separate interventions 3.5y after launch</a:t>
            </a:r>
            <a:r>
              <a:rPr lang="en-GB" sz="2000" b="1" dirty="0">
                <a:solidFill>
                  <a:srgbClr val="002060"/>
                </a:solidFill>
                <a:ea typeface="Times New Roman" panose="02020603050405020304" pitchFamily="18" charset="0"/>
              </a:rPr>
              <a:t> </a:t>
            </a:r>
            <a:r>
              <a:rPr lang="en-GB" sz="2000" b="1" dirty="0">
                <a:solidFill>
                  <a:srgbClr val="002060"/>
                </a:solidFill>
                <a:effectLst/>
                <a:ea typeface="Times New Roman" panose="02020603050405020304" pitchFamily="18" charset="0"/>
              </a:rPr>
              <a:t> </a:t>
            </a:r>
            <a:endParaRPr lang="en-GB" sz="2000" b="1" dirty="0">
              <a:solidFill>
                <a:srgbClr val="002060"/>
              </a:solidFill>
              <a:ea typeface="Times New Roman" panose="02020603050405020304" pitchFamily="18" charset="0"/>
            </a:endParaRPr>
          </a:p>
          <a:p>
            <a:pPr>
              <a:spcBef>
                <a:spcPts val="600"/>
              </a:spcBef>
              <a:spcAft>
                <a:spcPts val="600"/>
              </a:spcAft>
            </a:pPr>
            <a:r>
              <a:rPr lang="en-GB" sz="1600" dirty="0">
                <a:solidFill>
                  <a:srgbClr val="000000"/>
                </a:solidFill>
                <a:ea typeface="Times New Roman" panose="02020603050405020304" pitchFamily="18" charset="0"/>
              </a:rPr>
              <a:t>	H</a:t>
            </a:r>
            <a:r>
              <a:rPr lang="en-GB" sz="1600" dirty="0">
                <a:solidFill>
                  <a:srgbClr val="000000"/>
                </a:solidFill>
                <a:effectLst/>
                <a:ea typeface="Times New Roman" panose="02020603050405020304" pitchFamily="18" charset="0"/>
              </a:rPr>
              <a:t>ighly efficient: time, participant, </a:t>
            </a:r>
            <a:r>
              <a:rPr lang="en-GB" sz="1600" dirty="0">
                <a:solidFill>
                  <a:srgbClr val="000000"/>
                </a:solidFill>
                <a:ea typeface="Times New Roman" panose="02020603050405020304" pitchFamily="18" charset="0"/>
              </a:rPr>
              <a:t>&amp; </a:t>
            </a:r>
            <a:r>
              <a:rPr lang="en-GB" sz="1600" dirty="0">
                <a:solidFill>
                  <a:srgbClr val="000000"/>
                </a:solidFill>
                <a:effectLst/>
                <a:ea typeface="Times New Roman" panose="02020603050405020304" pitchFamily="18" charset="0"/>
              </a:rPr>
              <a:t>financial resource, including successful rapid recruitment despite the COVID-19 pandemic</a:t>
            </a:r>
          </a:p>
          <a:p>
            <a:pPr marL="342900" indent="-342900">
              <a:spcBef>
                <a:spcPts val="600"/>
              </a:spcBef>
              <a:spcAft>
                <a:spcPts val="600"/>
              </a:spcAft>
              <a:buFont typeface="Arial" panose="020B0604020202020204" pitchFamily="34" charset="0"/>
              <a:buChar char="•"/>
            </a:pPr>
            <a:endParaRPr lang="en-GB" sz="600" dirty="0">
              <a:solidFill>
                <a:srgbClr val="000000"/>
              </a:solidFill>
              <a:ea typeface="Times New Roman" panose="02020603050405020304" pitchFamily="18" charset="0"/>
            </a:endParaRPr>
          </a:p>
          <a:p>
            <a:pPr marL="342900" indent="-342900">
              <a:spcBef>
                <a:spcPts val="600"/>
              </a:spcBef>
              <a:spcAft>
                <a:spcPts val="600"/>
              </a:spcAft>
              <a:buFont typeface="Arial" panose="020B0604020202020204" pitchFamily="34" charset="0"/>
              <a:buChar char="•"/>
            </a:pPr>
            <a:r>
              <a:rPr lang="en-GB" sz="2000" b="1" dirty="0">
                <a:solidFill>
                  <a:srgbClr val="002060"/>
                </a:solidFill>
                <a:effectLst/>
                <a:ea typeface="Times New Roman" panose="02020603050405020304" pitchFamily="18" charset="0"/>
              </a:rPr>
              <a:t>MND SMART has delivered UK national infrastructure &amp; training </a:t>
            </a:r>
          </a:p>
          <a:p>
            <a:pPr>
              <a:spcBef>
                <a:spcPts val="600"/>
              </a:spcBef>
              <a:spcAft>
                <a:spcPts val="600"/>
              </a:spcAft>
            </a:pPr>
            <a:r>
              <a:rPr lang="en-GB" sz="1600" b="1" dirty="0">
                <a:solidFill>
                  <a:srgbClr val="002060"/>
                </a:solidFill>
                <a:ea typeface="Times New Roman" panose="02020603050405020304" pitchFamily="18" charset="0"/>
              </a:rPr>
              <a:t>	</a:t>
            </a:r>
            <a:r>
              <a:rPr lang="en-GB" sz="1600" dirty="0">
                <a:solidFill>
                  <a:srgbClr val="000000"/>
                </a:solidFill>
                <a:ea typeface="Times New Roman" panose="02020603050405020304" pitchFamily="18" charset="0"/>
              </a:rPr>
              <a:t>E</a:t>
            </a:r>
            <a:r>
              <a:rPr lang="en-GB" sz="1600" dirty="0">
                <a:solidFill>
                  <a:srgbClr val="000000"/>
                </a:solidFill>
                <a:effectLst/>
                <a:ea typeface="Times New Roman" panose="02020603050405020304" pitchFamily="18" charset="0"/>
              </a:rPr>
              <a:t>nabling a new treatment arm, amantadine, to be launched in April 2023, and a 4</a:t>
            </a:r>
            <a:r>
              <a:rPr lang="en-GB" sz="1600" baseline="30000" dirty="0">
                <a:solidFill>
                  <a:srgbClr val="000000"/>
                </a:solidFill>
                <a:effectLst/>
                <a:ea typeface="Times New Roman" panose="02020603050405020304" pitchFamily="18" charset="0"/>
              </a:rPr>
              <a:t>th</a:t>
            </a:r>
            <a:r>
              <a:rPr lang="en-GB" sz="1600" dirty="0">
                <a:solidFill>
                  <a:srgbClr val="000000"/>
                </a:solidFill>
                <a:effectLst/>
                <a:ea typeface="Times New Roman" panose="02020603050405020304" pitchFamily="18" charset="0"/>
              </a:rPr>
              <a:t> treatment arm in Summer 24</a:t>
            </a:r>
            <a:endParaRPr lang="en-GB" sz="1600" dirty="0">
              <a:cs typeface="Calibri" panose="020F0502020204030204"/>
            </a:endParaRPr>
          </a:p>
          <a:p>
            <a:pPr marL="342900" indent="-342900">
              <a:spcBef>
                <a:spcPts val="600"/>
              </a:spcBef>
              <a:spcAft>
                <a:spcPts val="600"/>
              </a:spcAft>
              <a:buFont typeface="Arial" panose="020B0604020202020204" pitchFamily="34" charset="0"/>
              <a:buChar char="•"/>
            </a:pPr>
            <a:endParaRPr lang="en-GB" sz="600" dirty="0">
              <a:solidFill>
                <a:srgbClr val="000000"/>
              </a:solidFill>
              <a:effectLst/>
              <a:ea typeface="Times New Roman" panose="02020603050405020304" pitchFamily="18" charset="0"/>
            </a:endParaRPr>
          </a:p>
          <a:p>
            <a:pPr marL="342900" indent="-342900">
              <a:spcBef>
                <a:spcPts val="600"/>
              </a:spcBef>
              <a:spcAft>
                <a:spcPts val="600"/>
              </a:spcAft>
              <a:buFont typeface="Arial" panose="020B0604020202020204" pitchFamily="34" charset="0"/>
              <a:buChar char="•"/>
            </a:pPr>
            <a:r>
              <a:rPr lang="en-GB" sz="2000" b="1" dirty="0">
                <a:solidFill>
                  <a:srgbClr val="002060"/>
                </a:solidFill>
                <a:ea typeface="Times New Roman" panose="02020603050405020304" pitchFamily="18" charset="0"/>
              </a:rPr>
              <a:t>P</a:t>
            </a:r>
            <a:r>
              <a:rPr lang="en-GB" sz="2000" b="1" dirty="0">
                <a:solidFill>
                  <a:srgbClr val="002060"/>
                </a:solidFill>
                <a:effectLst/>
                <a:ea typeface="Times New Roman" panose="02020603050405020304" pitchFamily="18" charset="0"/>
              </a:rPr>
              <a:t>re-specified interim analyses successfully guided early stopping of ineffective interventions</a:t>
            </a:r>
            <a:endParaRPr lang="en-GB" sz="2000" b="1" dirty="0">
              <a:solidFill>
                <a:srgbClr val="002060"/>
              </a:solidFill>
              <a:effectLst/>
              <a:ea typeface="Times New Roman" panose="02020603050405020304" pitchFamily="18" charset="0"/>
              <a:cs typeface="Calibri"/>
            </a:endParaRPr>
          </a:p>
          <a:p>
            <a:pPr marL="342900" indent="-342900">
              <a:spcBef>
                <a:spcPts val="600"/>
              </a:spcBef>
              <a:spcAft>
                <a:spcPts val="600"/>
              </a:spcAft>
              <a:buFont typeface="Arial" panose="020B0604020202020204" pitchFamily="34" charset="0"/>
              <a:buChar char="•"/>
            </a:pPr>
            <a:endParaRPr lang="en-GB" sz="600" b="1" dirty="0">
              <a:solidFill>
                <a:srgbClr val="002060"/>
              </a:solidFill>
              <a:effectLst/>
              <a:ea typeface="Times New Roman" panose="02020603050405020304" pitchFamily="18" charset="0"/>
            </a:endParaRPr>
          </a:p>
          <a:p>
            <a:pPr marL="342900" indent="-342900">
              <a:spcBef>
                <a:spcPts val="600"/>
              </a:spcBef>
              <a:spcAft>
                <a:spcPts val="600"/>
              </a:spcAft>
              <a:buFont typeface="Arial" panose="020B0604020202020204" pitchFamily="34" charset="0"/>
              <a:buChar char="•"/>
            </a:pPr>
            <a:r>
              <a:rPr lang="en-GB" sz="2000" b="1" dirty="0">
                <a:solidFill>
                  <a:srgbClr val="002060"/>
                </a:solidFill>
                <a:effectLst/>
                <a:ea typeface="Times New Roman" panose="02020603050405020304" pitchFamily="18" charset="0"/>
              </a:rPr>
              <a:t>Close working with our PPIE group </a:t>
            </a:r>
            <a:endParaRPr lang="en-GB" sz="2000" b="1" dirty="0">
              <a:solidFill>
                <a:srgbClr val="002060"/>
              </a:solidFill>
              <a:ea typeface="Times New Roman" panose="02020603050405020304" pitchFamily="18" charset="0"/>
            </a:endParaRPr>
          </a:p>
          <a:p>
            <a:pPr>
              <a:spcBef>
                <a:spcPts val="600"/>
              </a:spcBef>
              <a:spcAft>
                <a:spcPts val="600"/>
              </a:spcAft>
            </a:pPr>
            <a:r>
              <a:rPr lang="en-GB" sz="1600" b="1" dirty="0">
                <a:solidFill>
                  <a:srgbClr val="002060"/>
                </a:solidFill>
                <a:ea typeface="Times New Roman" panose="02020603050405020304" pitchFamily="18" charset="0"/>
              </a:rPr>
              <a:t>	</a:t>
            </a:r>
            <a:r>
              <a:rPr lang="en-GB" sz="1600" dirty="0">
                <a:ea typeface="Times New Roman" panose="02020603050405020304" pitchFamily="18" charset="0"/>
              </a:rPr>
              <a:t>E</a:t>
            </a:r>
            <a:r>
              <a:rPr lang="en-GB" sz="1600" dirty="0">
                <a:effectLst/>
                <a:ea typeface="Times New Roman" panose="02020603050405020304" pitchFamily="18" charset="0"/>
              </a:rPr>
              <a:t>nabling high rates of recruitment &amp; retention</a:t>
            </a:r>
            <a:r>
              <a:rPr lang="en-GB" sz="1600" dirty="0">
                <a:ea typeface="Times New Roman" panose="02020603050405020304" pitchFamily="18" charset="0"/>
              </a:rPr>
              <a:t> </a:t>
            </a:r>
            <a:r>
              <a:rPr lang="en-GB" sz="1600" dirty="0">
                <a:effectLst/>
                <a:ea typeface="Times New Roman" panose="02020603050405020304" pitchFamily="18" charset="0"/>
              </a:rPr>
              <a:t>+ clear communication plans e.g. when interventions were stopped</a:t>
            </a:r>
          </a:p>
          <a:p>
            <a:pPr marL="342900" indent="-342900">
              <a:spcBef>
                <a:spcPts val="600"/>
              </a:spcBef>
              <a:spcAft>
                <a:spcPts val="600"/>
              </a:spcAft>
              <a:buFont typeface="Arial" panose="020B0604020202020204" pitchFamily="34" charset="0"/>
              <a:buChar char="•"/>
            </a:pPr>
            <a:endParaRPr lang="en-GB" sz="600" dirty="0">
              <a:effectLst/>
              <a:ea typeface="Times New Roman" panose="02020603050405020304" pitchFamily="18" charset="0"/>
              <a:cs typeface="Calibri"/>
            </a:endParaRPr>
          </a:p>
          <a:p>
            <a:pPr marL="342900" indent="-342900">
              <a:spcBef>
                <a:spcPts val="600"/>
              </a:spcBef>
              <a:spcAft>
                <a:spcPts val="600"/>
              </a:spcAft>
              <a:buFont typeface="Arial" panose="020B0604020202020204" pitchFamily="34" charset="0"/>
              <a:buChar char="•"/>
            </a:pPr>
            <a:r>
              <a:rPr lang="en-GB" sz="2000" b="1" dirty="0">
                <a:solidFill>
                  <a:srgbClr val="002060"/>
                </a:solidFill>
                <a:ea typeface="Times New Roman" panose="02020603050405020304" pitchFamily="18" charset="0"/>
              </a:rPr>
              <a:t>A large and well characterised bioresource supporting reverse translation</a:t>
            </a:r>
          </a:p>
          <a:p>
            <a:pPr>
              <a:spcBef>
                <a:spcPts val="600"/>
              </a:spcBef>
              <a:spcAft>
                <a:spcPts val="600"/>
              </a:spcAft>
            </a:pPr>
            <a:r>
              <a:rPr lang="en-GB" sz="1600" b="1" dirty="0">
                <a:solidFill>
                  <a:srgbClr val="002060"/>
                </a:solidFill>
                <a:ea typeface="Times New Roman" panose="02020603050405020304" pitchFamily="18" charset="0"/>
              </a:rPr>
              <a:t>	</a:t>
            </a:r>
            <a:r>
              <a:rPr lang="en-GB" sz="1600" dirty="0">
                <a:ea typeface="Times New Roman" panose="02020603050405020304" pitchFamily="18" charset="0"/>
              </a:rPr>
              <a:t>Supporting national/international collaborations</a:t>
            </a:r>
          </a:p>
          <a:p>
            <a:pPr>
              <a:spcBef>
                <a:spcPts val="600"/>
              </a:spcBef>
              <a:spcAft>
                <a:spcPts val="600"/>
              </a:spcAft>
            </a:pPr>
            <a:endParaRPr lang="en-GB" sz="1000" dirty="0">
              <a:solidFill>
                <a:srgbClr val="000000"/>
              </a:solidFill>
              <a:effectLst/>
              <a:ea typeface="Times New Roman" panose="02020603050405020304" pitchFamily="18" charset="0"/>
            </a:endParaRPr>
          </a:p>
        </p:txBody>
      </p:sp>
      <p:pic>
        <p:nvPicPr>
          <p:cNvPr id="3" name="Picture 2">
            <a:extLst>
              <a:ext uri="{FF2B5EF4-FFF2-40B4-BE49-F238E27FC236}">
                <a16:creationId xmlns:a16="http://schemas.microsoft.com/office/drawing/2014/main" id="{B0BC18BF-678F-F965-9B2F-AB07ACD64CF0}"/>
              </a:ext>
            </a:extLst>
          </p:cNvPr>
          <p:cNvPicPr>
            <a:picLocks noChangeAspect="1"/>
          </p:cNvPicPr>
          <p:nvPr/>
        </p:nvPicPr>
        <p:blipFill>
          <a:blip r:embed="rId3"/>
          <a:stretch>
            <a:fillRect/>
          </a:stretch>
        </p:blipFill>
        <p:spPr>
          <a:xfrm>
            <a:off x="101196" y="5916377"/>
            <a:ext cx="12069120" cy="901867"/>
          </a:xfrm>
          <a:prstGeom prst="rect">
            <a:avLst/>
          </a:prstGeom>
        </p:spPr>
      </p:pic>
    </p:spTree>
    <p:extLst>
      <p:ext uri="{BB962C8B-B14F-4D97-AF65-F5344CB8AC3E}">
        <p14:creationId xmlns:p14="http://schemas.microsoft.com/office/powerpoint/2010/main" val="309251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7"/>
          <p:cNvSpPr txBox="1">
            <a:spLocks/>
          </p:cNvSpPr>
          <p:nvPr/>
        </p:nvSpPr>
        <p:spPr>
          <a:xfrm>
            <a:off x="232114" y="1279853"/>
            <a:ext cx="4661762" cy="24062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0"/>
              </a:spcAft>
              <a:buClrTx/>
              <a:buSzTx/>
              <a:buNone/>
              <a:tabLst/>
              <a:defRPr/>
            </a:pPr>
            <a:r>
              <a:rPr kumimoji="0" lang="en-GB" sz="1200" b="1" i="0" u="sng" strike="noStrike" kern="1200" cap="none" spc="0" normalizeH="0" baseline="0" noProof="0" dirty="0">
                <a:ln>
                  <a:noFill/>
                </a:ln>
                <a:effectLst/>
                <a:uLnTx/>
                <a:uFillTx/>
                <a:latin typeface="Calibri"/>
                <a:ea typeface="+mn-ea"/>
                <a:cs typeface="+mn-cs"/>
              </a:rPr>
              <a:t>Trial Management group </a:t>
            </a:r>
          </a:p>
          <a:p>
            <a:pPr marL="0" marR="0" lvl="0" indent="0" algn="l" defTabSz="914400" rtl="0" eaLnBrk="1" fontAlgn="auto" latinLnBrk="0" hangingPunct="1">
              <a:lnSpc>
                <a:spcPct val="90000"/>
              </a:lnSpc>
              <a:spcBef>
                <a:spcPts val="400"/>
              </a:spcBef>
              <a:spcAft>
                <a:spcPts val="0"/>
              </a:spcAft>
              <a:buClrTx/>
              <a:buSz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Siddharthan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Chandran</a:t>
            </a:r>
            <a:r>
              <a:rPr kumimoji="0" lang="en-GB" sz="1200" b="0" i="0" u="none" strike="noStrike" kern="1200" cap="none" spc="0" normalizeH="0" baseline="0" noProof="0" dirty="0">
                <a:ln>
                  <a:noFill/>
                </a:ln>
                <a:solidFill>
                  <a:prstClr val="black"/>
                </a:solidFill>
                <a:effectLst/>
                <a:uLnTx/>
                <a:uFillTx/>
                <a:latin typeface="Calibri"/>
                <a:ea typeface="+mn-ea"/>
                <a:cs typeface="+mn-cs"/>
              </a:rPr>
              <a:t>, Director Edinburgh Neuroscience</a:t>
            </a:r>
          </a:p>
          <a:p>
            <a:pPr marL="0" marR="0" lvl="0" indent="0" algn="l" defTabSz="914400" rtl="0" eaLnBrk="1" fontAlgn="auto" latinLnBrk="0" hangingPunct="1">
              <a:lnSpc>
                <a:spcPct val="90000"/>
              </a:lnSpc>
              <a:spcBef>
                <a:spcPts val="400"/>
              </a:spcBef>
              <a:spcAft>
                <a:spcPts val="0"/>
              </a:spcAft>
              <a:buClrTx/>
              <a:buSz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Suvankar Pal, Professor of Neurodegenerative Disorders &amp; Clinical Trials</a:t>
            </a:r>
          </a:p>
          <a:p>
            <a:pPr marL="0" marR="0" lvl="0" indent="0" algn="l" defTabSz="914400" rtl="0" eaLnBrk="1" fontAlgn="auto" latinLnBrk="0" hangingPunct="1">
              <a:lnSpc>
                <a:spcPct val="90000"/>
              </a:lnSpc>
              <a:spcBef>
                <a:spcPts val="400"/>
              </a:spcBef>
              <a:spcAft>
                <a:spcPts val="0"/>
              </a:spcAft>
              <a:buClrTx/>
              <a:buSz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Chris Weir, Professor of Medical Statistics and Clinical Trials</a:t>
            </a:r>
          </a:p>
          <a:p>
            <a:pPr marL="0" marR="0" lvl="0" indent="0" algn="l" defTabSz="914400" rtl="0" eaLnBrk="1" fontAlgn="auto" latinLnBrk="0" hangingPunct="1">
              <a:lnSpc>
                <a:spcPct val="90000"/>
              </a:lnSpc>
              <a:spcBef>
                <a:spcPts val="400"/>
              </a:spcBef>
              <a:spcAft>
                <a:spcPts val="0"/>
              </a:spcAft>
              <a:buClrTx/>
              <a:buSz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Judy Newton, MND National Lead Consultant Nurse</a:t>
            </a:r>
          </a:p>
          <a:p>
            <a:pPr marL="0" marR="0" lvl="0" indent="0" algn="l" defTabSz="914400" rtl="0" eaLnBrk="1" fontAlgn="auto" latinLnBrk="0" hangingPunct="1">
              <a:lnSpc>
                <a:spcPct val="90000"/>
              </a:lnSpc>
              <a:spcBef>
                <a:spcPts val="400"/>
              </a:spcBef>
              <a:spcAft>
                <a:spcPts val="0"/>
              </a:spcAft>
              <a:buClrTx/>
              <a:buSz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Amy Stenson, MND SMART Trial manager</a:t>
            </a:r>
          </a:p>
          <a:p>
            <a:pPr marL="0" marR="0" lvl="0" indent="0" algn="l" defTabSz="914400" rtl="0" eaLnBrk="1" fontAlgn="auto" latinLnBrk="0" hangingPunct="1">
              <a:lnSpc>
                <a:spcPct val="90000"/>
              </a:lnSpc>
              <a:spcBef>
                <a:spcPts val="400"/>
              </a:spcBef>
              <a:spcAft>
                <a:spcPts val="0"/>
              </a:spcAft>
              <a:buClrTx/>
              <a:buSz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Kenton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D’Mellow</a:t>
            </a:r>
            <a:r>
              <a:rPr kumimoji="0" lang="en-GB" sz="1200" b="0" i="0" u="none" strike="noStrike" kern="1200" cap="none" spc="0" normalizeH="0" baseline="0" noProof="0" dirty="0">
                <a:ln>
                  <a:noFill/>
                </a:ln>
                <a:solidFill>
                  <a:prstClr val="black"/>
                </a:solidFill>
                <a:effectLst/>
                <a:uLnTx/>
                <a:uFillTx/>
                <a:latin typeface="Calibri"/>
                <a:ea typeface="+mn-ea"/>
                <a:cs typeface="+mn-cs"/>
              </a:rPr>
              <a:t>, Data Manager</a:t>
            </a:r>
          </a:p>
          <a:p>
            <a:pPr marL="0" marR="0" lvl="0" indent="0" algn="l" defTabSz="914400" rtl="0" eaLnBrk="1" fontAlgn="auto" latinLnBrk="0" hangingPunct="1">
              <a:lnSpc>
                <a:spcPct val="90000"/>
              </a:lnSpc>
              <a:spcBef>
                <a:spcPts val="400"/>
              </a:spcBef>
              <a:spcAft>
                <a:spcPts val="0"/>
              </a:spcAft>
              <a:buClrTx/>
              <a:buSz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Dawn Lyle, Research Coordinator</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218975" y="3214320"/>
            <a:ext cx="4661762"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effectLst/>
                <a:uLnTx/>
                <a:uFillTx/>
                <a:latin typeface="Calibri"/>
                <a:ea typeface="+mn-ea"/>
                <a:cs typeface="+mn-cs"/>
              </a:rPr>
              <a:t>Trial Committees</a:t>
            </a:r>
          </a:p>
          <a:p>
            <a:pPr>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Trial steering committee</a:t>
            </a:r>
            <a:r>
              <a:rPr kumimoji="0" lang="en-GB" sz="1200" b="0" i="0" u="none" strike="noStrike" kern="1200" cap="none" spc="0" normalizeH="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a:ln>
                  <a:noFill/>
                </a:ln>
                <a:solidFill>
                  <a:prstClr val="black"/>
                </a:solidFill>
                <a:effectLst/>
                <a:uLnTx/>
                <a:uFillTx/>
                <a:latin typeface="Calibri"/>
                <a:ea typeface="+mn-ea"/>
                <a:cs typeface="+mn-cs"/>
              </a:rPr>
              <a:t> Helen Ford (Chair)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Independent Data </a:t>
            </a:r>
            <a:r>
              <a:rPr lang="en-GB" sz="1200" dirty="0">
                <a:solidFill>
                  <a:prstClr val="black"/>
                </a:solidFill>
                <a:latin typeface="Calibri"/>
              </a:rPr>
              <a:t>M</a:t>
            </a:r>
            <a:r>
              <a:rPr kumimoji="0" lang="en-GB" sz="1200" b="0" i="0" u="none" strike="noStrike" kern="1200" cap="none" spc="0" normalizeH="0" baseline="0" noProof="0" dirty="0" err="1">
                <a:ln>
                  <a:noFill/>
                </a:ln>
                <a:solidFill>
                  <a:prstClr val="black"/>
                </a:solidFill>
                <a:effectLst/>
                <a:uLnTx/>
                <a:uFillTx/>
                <a:latin typeface="Calibri"/>
                <a:ea typeface="+mn-ea"/>
                <a:cs typeface="+mn-cs"/>
              </a:rPr>
              <a:t>onitoring</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lang="en-GB" sz="1200" dirty="0">
                <a:solidFill>
                  <a:prstClr val="black"/>
                </a:solidFill>
                <a:latin typeface="Calibri"/>
              </a:rPr>
              <a:t>C</a:t>
            </a:r>
            <a:r>
              <a:rPr kumimoji="0" lang="en-GB" sz="1200" b="0" i="0" u="none" strike="noStrike" kern="1200" cap="none" spc="0" normalizeH="0" baseline="0" noProof="0" dirty="0" err="1">
                <a:ln>
                  <a:noFill/>
                </a:ln>
                <a:solidFill>
                  <a:prstClr val="black"/>
                </a:solidFill>
                <a:effectLst/>
                <a:uLnTx/>
                <a:uFillTx/>
                <a:latin typeface="Calibri"/>
                <a:ea typeface="+mn-ea"/>
                <a:cs typeface="+mn-cs"/>
              </a:rPr>
              <a:t>ommittee</a:t>
            </a:r>
            <a:r>
              <a:rPr kumimoji="0" lang="en-GB" sz="1200" b="0" i="0" u="none" strike="noStrike" kern="1200" cap="none" spc="0" normalizeH="0" baseline="0" noProof="0" dirty="0">
                <a:ln>
                  <a:noFill/>
                </a:ln>
                <a:solidFill>
                  <a:prstClr val="black"/>
                </a:solidFill>
                <a:effectLst/>
                <a:uLnTx/>
                <a:uFillTx/>
                <a:latin typeface="Calibri"/>
                <a:ea typeface="+mn-ea"/>
                <a:cs typeface="+mn-cs"/>
              </a:rPr>
              <a:t> -Steve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Wroe</a:t>
            </a:r>
            <a:r>
              <a:rPr kumimoji="0" lang="en-GB" sz="1200" b="0" i="0" u="none" strike="noStrike" kern="1200" cap="none" spc="0" normalizeH="0" baseline="0" noProof="0" dirty="0">
                <a:ln>
                  <a:noFill/>
                </a:ln>
                <a:solidFill>
                  <a:prstClr val="black"/>
                </a:solidFill>
                <a:effectLst/>
                <a:uLnTx/>
                <a:uFillTx/>
                <a:latin typeface="Calibri"/>
                <a:ea typeface="+mn-ea"/>
                <a:cs typeface="+mn-cs"/>
              </a:rPr>
              <a:t> (Chair)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effectLst/>
                <a:uLnTx/>
                <a:uFillTx/>
                <a:latin typeface="Calibri"/>
                <a:ea typeface="+mn-ea"/>
                <a:cs typeface="+mn-cs"/>
              </a:rPr>
              <a:t>Trial Sponsors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ACCORD – NHS Lothian and University of Edinburgh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prstClr val="black"/>
                </a:solidFill>
                <a:effectLst/>
                <a:uLnTx/>
                <a:uFillTx/>
                <a:latin typeface="Calibri"/>
                <a:ea typeface="+mn-ea"/>
                <a:cs typeface="+mn-cs"/>
              </a:rPr>
              <a:t>Funders: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latin typeface="Calibri"/>
              </a:rPr>
              <a:t>Euan MacDonald Centre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MND Scotland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latin typeface="Calibri"/>
              </a:rPr>
              <a:t>My Name’5 </a:t>
            </a:r>
            <a:r>
              <a:rPr lang="en-GB" sz="1200" dirty="0" err="1">
                <a:solidFill>
                  <a:prstClr val="black"/>
                </a:solidFill>
                <a:latin typeface="Calibri"/>
              </a:rPr>
              <a:t>Doddie</a:t>
            </a:r>
            <a:r>
              <a:rPr lang="en-GB" sz="1200" dirty="0">
                <a:solidFill>
                  <a:prstClr val="black"/>
                </a:solidFill>
                <a:latin typeface="Calibri"/>
              </a:rPr>
              <a:t> Foundation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MNDA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latin typeface="Calibri"/>
              </a:rPr>
              <a:t>Alan Davidson Foundation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alibri"/>
                <a:ea typeface="+mn-ea"/>
                <a:cs typeface="+mn-cs"/>
              </a:rPr>
              <a:t>LifeArc</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Content Placeholder 7">
            <a:extLst>
              <a:ext uri="{FF2B5EF4-FFF2-40B4-BE49-F238E27FC236}">
                <a16:creationId xmlns:a16="http://schemas.microsoft.com/office/drawing/2014/main" id="{0BFFBCCE-1353-F04F-DF39-CDB379CBE6EE}"/>
              </a:ext>
            </a:extLst>
          </p:cNvPr>
          <p:cNvSpPr txBox="1">
            <a:spLocks/>
          </p:cNvSpPr>
          <p:nvPr/>
        </p:nvSpPr>
        <p:spPr>
          <a:xfrm>
            <a:off x="4867597" y="1186294"/>
            <a:ext cx="6897007" cy="20790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rPr>
              <a:t>Key Collaborators</a:t>
            </a:r>
          </a:p>
          <a:p>
            <a:pPr marL="0" marR="0" lvl="0" indent="0" algn="l" defTabSz="914400" rtl="0" eaLnBrk="1" fontAlgn="auto" latinLnBrk="0" hangingPunct="1">
              <a:lnSpc>
                <a:spcPct val="100000"/>
              </a:lnSpc>
              <a:spcBef>
                <a:spcPts val="400"/>
              </a:spcBef>
              <a:spcAft>
                <a:spcPts val="0"/>
              </a:spcAft>
              <a:buClrTx/>
              <a:buSz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Mahesh Parmar, Professor of Medical Statistics and Epidemiology, Director of MRC Clinical Trials Unit at UCL</a:t>
            </a:r>
          </a:p>
          <a:p>
            <a:pPr marL="0" marR="0" lvl="0" indent="0" algn="l" defTabSz="914400" rtl="0" eaLnBrk="1" fontAlgn="auto" latinLnBrk="0" hangingPunct="1">
              <a:lnSpc>
                <a:spcPct val="100000"/>
              </a:lnSpc>
              <a:spcBef>
                <a:spcPts val="400"/>
              </a:spcBef>
              <a:spcAft>
                <a:spcPts val="0"/>
              </a:spcAft>
              <a:buClrTx/>
              <a:buSzTx/>
              <a:buNone/>
              <a:tabLst/>
              <a:defRPr/>
            </a:pPr>
            <a:r>
              <a:rPr lang="en-US" sz="1200" dirty="0">
                <a:solidFill>
                  <a:prstClr val="black"/>
                </a:solidFill>
                <a:latin typeface="Calibri" panose="020F0502020204030204"/>
              </a:rPr>
              <a:t>James Carpenter, Professor of Medical Statistics, MRC Clinical Trials Unit at UCL</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400"/>
              </a:spcBef>
              <a:spcAft>
                <a:spcPts val="0"/>
              </a:spcAft>
              <a:buClrTx/>
              <a:buSz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Jeremy Chataway, Professor of Neurology, University College London</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400"/>
              </a:spcBef>
              <a:spcAft>
                <a:spcPts val="0"/>
              </a:spcAft>
              <a:buClrTx/>
              <a:buSz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Nigel Stallard, Professor of Medical Statistics, University of Warwick</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400"/>
              </a:spcBef>
              <a:spcAft>
                <a:spcPts val="0"/>
              </a:spcAft>
              <a:buClrTx/>
              <a:buSz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Malcolm Macleod, Professor of Neurology and Translational Neuroscience, University of Edinburgh </a:t>
            </a:r>
          </a:p>
          <a:p>
            <a:pPr marL="0" marR="0" lvl="0" indent="0" algn="l" defTabSz="914400" rtl="0" eaLnBrk="1" fontAlgn="auto" latinLnBrk="0" hangingPunct="1">
              <a:lnSpc>
                <a:spcPct val="100000"/>
              </a:lnSpc>
              <a:spcBef>
                <a:spcPts val="400"/>
              </a:spcBef>
              <a:spcAft>
                <a:spcPts val="0"/>
              </a:spcAft>
              <a:buClrTx/>
              <a:buSz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Robert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Swingler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Consultant Neurologist</a:t>
            </a:r>
          </a:p>
        </p:txBody>
      </p:sp>
      <p:sp>
        <p:nvSpPr>
          <p:cNvPr id="3" name="Content Placeholder 7">
            <a:extLst>
              <a:ext uri="{FF2B5EF4-FFF2-40B4-BE49-F238E27FC236}">
                <a16:creationId xmlns:a16="http://schemas.microsoft.com/office/drawing/2014/main" id="{6A8F09DD-F480-002C-32B1-A2B4555AE5B8}"/>
              </a:ext>
            </a:extLst>
          </p:cNvPr>
          <p:cNvSpPr txBox="1">
            <a:spLocks/>
          </p:cNvSpPr>
          <p:nvPr/>
        </p:nvSpPr>
        <p:spPr>
          <a:xfrm>
            <a:off x="4867597" y="3171882"/>
            <a:ext cx="6897007" cy="2406265"/>
          </a:xfrm>
          <a:prstGeom prst="rect">
            <a:avLst/>
          </a:prstGeom>
        </p:spPr>
        <p:txBody>
          <a:bodyPr vert="horz" lIns="91440" tIns="45720" rIns="91440" bIns="45720" numCol="3"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400"/>
              </a:spcBef>
              <a:spcAft>
                <a:spcPts val="0"/>
              </a:spcAft>
              <a:buClrTx/>
              <a:buSzTx/>
              <a:buFont typeface="Arial" panose="020B0604020202020204" pitchFamily="34" charset="0"/>
              <a:buNone/>
              <a:tabLst/>
              <a:defRPr/>
            </a:pPr>
            <a:r>
              <a:rPr kumimoji="0" lang="en-GB" sz="1300" b="1" i="0" u="sng" strike="noStrike" kern="1200" cap="none" spc="0" normalizeH="0" baseline="0" noProof="0" dirty="0">
                <a:ln>
                  <a:noFill/>
                </a:ln>
                <a:effectLst/>
                <a:uLnTx/>
                <a:uFillTx/>
                <a:ea typeface="+mn-ea"/>
                <a:cs typeface="+mn-cs"/>
              </a:rPr>
              <a:t>Site teams</a:t>
            </a:r>
          </a:p>
          <a:p>
            <a:pPr marL="0" marR="0" lvl="0" indent="0" algn="l" defTabSz="914400" rtl="0" eaLnBrk="1" fontAlgn="auto" latinLnBrk="0" hangingPunct="1">
              <a:lnSpc>
                <a:spcPct val="120000"/>
              </a:lnSpc>
              <a:spcBef>
                <a:spcPts val="40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rPr>
              <a:t>Edinburgh - Suvankar Pal</a:t>
            </a:r>
          </a:p>
          <a:p>
            <a:pPr marL="0" marR="0" lvl="0" indent="0" algn="l" defTabSz="914400" rtl="0" eaLnBrk="1" fontAlgn="auto" latinLnBrk="0" hangingPunct="1">
              <a:lnSpc>
                <a:spcPct val="120000"/>
              </a:lnSpc>
              <a:spcBef>
                <a:spcPts val="40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rPr>
              <a:t>Dundee - Ian Morrison</a:t>
            </a:r>
          </a:p>
          <a:p>
            <a:pPr marL="0" marR="0" lvl="0" indent="0" algn="l" defTabSz="914400" rtl="0" eaLnBrk="1" fontAlgn="auto" latinLnBrk="0" hangingPunct="1">
              <a:lnSpc>
                <a:spcPct val="120000"/>
              </a:lnSpc>
              <a:spcBef>
                <a:spcPts val="40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rPr>
              <a:t>Glasgow – George Gorrie</a:t>
            </a:r>
          </a:p>
          <a:p>
            <a:pPr marL="0" marR="0" lvl="0" indent="0" algn="l" defTabSz="914400" rtl="0" eaLnBrk="1" fontAlgn="auto" latinLnBrk="0" hangingPunct="1">
              <a:lnSpc>
                <a:spcPct val="120000"/>
              </a:lnSpc>
              <a:spcBef>
                <a:spcPts val="40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rPr>
              <a:t>Salford – </a:t>
            </a:r>
            <a:r>
              <a:rPr kumimoji="0" lang="en-GB" sz="1300" b="0" i="0" u="none" strike="noStrike" kern="1200" cap="none" spc="0" normalizeH="0" baseline="0" noProof="0" dirty="0" err="1">
                <a:ln>
                  <a:noFill/>
                </a:ln>
                <a:solidFill>
                  <a:prstClr val="black"/>
                </a:solidFill>
                <a:effectLst/>
                <a:uLnTx/>
                <a:uFillTx/>
              </a:rPr>
              <a:t>Hisham</a:t>
            </a:r>
            <a:r>
              <a:rPr kumimoji="0" lang="en-GB" sz="1300" b="0" i="0" u="none" strike="noStrike" kern="1200" cap="none" spc="0" normalizeH="0" baseline="0" noProof="0" dirty="0">
                <a:ln>
                  <a:noFill/>
                </a:ln>
                <a:solidFill>
                  <a:prstClr val="black"/>
                </a:solidFill>
                <a:effectLst/>
                <a:uLnTx/>
                <a:uFillTx/>
              </a:rPr>
              <a:t> Hamdalla</a:t>
            </a:r>
          </a:p>
          <a:p>
            <a:pPr marL="0" marR="0" lvl="0" indent="0" algn="l" defTabSz="914400" rtl="0" eaLnBrk="1" fontAlgn="auto" latinLnBrk="0" hangingPunct="1">
              <a:lnSpc>
                <a:spcPct val="120000"/>
              </a:lnSpc>
              <a:spcBef>
                <a:spcPts val="40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rPr>
              <a:t>Aberdeen – Callum Duncan</a:t>
            </a:r>
          </a:p>
          <a:p>
            <a:pPr marL="0" marR="0" lvl="0" indent="0" algn="l" defTabSz="914400" rtl="0" eaLnBrk="1" fontAlgn="auto" latinLnBrk="0" hangingPunct="1">
              <a:lnSpc>
                <a:spcPct val="120000"/>
              </a:lnSpc>
              <a:spcBef>
                <a:spcPts val="40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rPr>
              <a:t>Craigavon -  Raeburn Forbes</a:t>
            </a:r>
          </a:p>
          <a:p>
            <a:pPr marL="0" marR="0" lvl="0" indent="0" algn="l" defTabSz="914400" rtl="0" eaLnBrk="1" fontAlgn="auto" latinLnBrk="0" hangingPunct="1">
              <a:lnSpc>
                <a:spcPct val="120000"/>
              </a:lnSpc>
              <a:spcBef>
                <a:spcPts val="40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rPr>
              <a:t>Inverness – Javier </a:t>
            </a:r>
            <a:r>
              <a:rPr kumimoji="0" lang="en-GB" sz="1300" b="0" i="0" u="none" strike="noStrike" kern="1200" cap="none" spc="0" normalizeH="0" baseline="0" noProof="0" dirty="0" err="1">
                <a:ln>
                  <a:noFill/>
                </a:ln>
                <a:solidFill>
                  <a:prstClr val="black"/>
                </a:solidFill>
                <a:effectLst/>
                <a:uLnTx/>
                <a:uFillTx/>
              </a:rPr>
              <a:t>Carod</a:t>
            </a:r>
            <a:r>
              <a:rPr kumimoji="0" lang="en-GB" sz="1300" b="0" i="0" u="none" strike="noStrike" kern="1200" cap="none" spc="0" normalizeH="0" baseline="0" noProof="0" dirty="0">
                <a:ln>
                  <a:noFill/>
                </a:ln>
                <a:solidFill>
                  <a:prstClr val="black"/>
                </a:solidFill>
                <a:effectLst/>
                <a:uLnTx/>
                <a:uFillTx/>
              </a:rPr>
              <a:t> Artal</a:t>
            </a:r>
          </a:p>
          <a:p>
            <a:pPr marL="0" marR="0" lvl="0" indent="0" algn="l" defTabSz="914400" rtl="0" eaLnBrk="1" fontAlgn="auto" latinLnBrk="0" hangingPunct="1">
              <a:lnSpc>
                <a:spcPct val="120000"/>
              </a:lnSpc>
              <a:spcBef>
                <a:spcPts val="40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rPr>
              <a:t>Exeter – Tim Harrower</a:t>
            </a:r>
          </a:p>
          <a:p>
            <a:pPr marL="0" marR="0" lvl="0" indent="0" algn="l" defTabSz="914400" rtl="0" eaLnBrk="1" fontAlgn="auto" latinLnBrk="0" hangingPunct="1">
              <a:lnSpc>
                <a:spcPct val="120000"/>
              </a:lnSpc>
              <a:spcBef>
                <a:spcPts val="40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rPr>
              <a:t>St George’s – Pablo Garcia-Reitboeck</a:t>
            </a:r>
          </a:p>
          <a:p>
            <a:pPr marL="0" marR="0" lvl="0" indent="0" algn="l" defTabSz="914400" rtl="0" eaLnBrk="1" fontAlgn="auto" latinLnBrk="0" hangingPunct="1">
              <a:lnSpc>
                <a:spcPct val="120000"/>
              </a:lnSpc>
              <a:spcBef>
                <a:spcPts val="40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rPr>
              <a:t>W Suffolk – Francesca Crawley</a:t>
            </a:r>
          </a:p>
          <a:p>
            <a:pPr marL="0" marR="0" lvl="0" indent="0" algn="l" defTabSz="914400" rtl="0" eaLnBrk="1" fontAlgn="auto" latinLnBrk="0" hangingPunct="1">
              <a:lnSpc>
                <a:spcPct val="120000"/>
              </a:lnSpc>
              <a:spcBef>
                <a:spcPts val="40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rPr>
              <a:t>Birmingham – </a:t>
            </a:r>
            <a:r>
              <a:rPr kumimoji="0" lang="en-GB" sz="1300" b="0" i="0" u="none" strike="noStrike" kern="1200" cap="none" spc="0" normalizeH="0" noProof="0" dirty="0">
                <a:ln>
                  <a:noFill/>
                </a:ln>
                <a:solidFill>
                  <a:prstClr val="black"/>
                </a:solidFill>
                <a:effectLst/>
                <a:uLnTx/>
                <a:uFillTx/>
              </a:rPr>
              <a:t> </a:t>
            </a:r>
            <a:r>
              <a:rPr kumimoji="0" lang="en-GB" sz="1300" b="0" i="0" u="none" strike="noStrike" kern="1200" cap="none" spc="0" normalizeH="0" baseline="0" noProof="0" dirty="0" err="1">
                <a:ln>
                  <a:noFill/>
                </a:ln>
                <a:solidFill>
                  <a:prstClr val="black"/>
                </a:solidFill>
                <a:effectLst/>
                <a:uLnTx/>
                <a:uFillTx/>
              </a:rPr>
              <a:t>Venkat</a:t>
            </a:r>
            <a:r>
              <a:rPr kumimoji="0" lang="en-GB" sz="1300" b="0" i="0" u="none" strike="noStrike" kern="1200" cap="none" spc="0" normalizeH="0" baseline="0" noProof="0" dirty="0">
                <a:ln>
                  <a:noFill/>
                </a:ln>
                <a:solidFill>
                  <a:prstClr val="black"/>
                </a:solidFill>
                <a:effectLst/>
                <a:uLnTx/>
                <a:uFillTx/>
              </a:rPr>
              <a:t> Srinivasan </a:t>
            </a:r>
          </a:p>
          <a:p>
            <a:pPr marL="0" marR="0" lvl="0" indent="0" algn="l" defTabSz="914400" rtl="0" eaLnBrk="1" fontAlgn="auto" latinLnBrk="0" hangingPunct="1">
              <a:lnSpc>
                <a:spcPct val="120000"/>
              </a:lnSpc>
              <a:spcBef>
                <a:spcPts val="40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rPr>
              <a:t>Ipswich – Clare Galton</a:t>
            </a:r>
          </a:p>
          <a:p>
            <a:pPr marL="0" marR="0" lvl="0" indent="0" algn="l" defTabSz="914400" rtl="0" eaLnBrk="1" fontAlgn="auto" latinLnBrk="0" hangingPunct="1">
              <a:lnSpc>
                <a:spcPct val="120000"/>
              </a:lnSpc>
              <a:spcBef>
                <a:spcPts val="40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rPr>
              <a:t>Newcastle – Tim Williams</a:t>
            </a:r>
          </a:p>
          <a:p>
            <a:pPr marL="0" marR="0" lvl="0" indent="0" algn="l" defTabSz="914400" rtl="0" eaLnBrk="1" fontAlgn="auto" latinLnBrk="0" hangingPunct="1">
              <a:lnSpc>
                <a:spcPct val="120000"/>
              </a:lnSpc>
              <a:spcBef>
                <a:spcPts val="40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rPr>
              <a:t>Cardiff – Ken Dawson</a:t>
            </a:r>
          </a:p>
          <a:p>
            <a:pPr marL="0" marR="0" lvl="0" indent="0" algn="l" defTabSz="914400" rtl="0" eaLnBrk="1" fontAlgn="auto" latinLnBrk="0" hangingPunct="1">
              <a:lnSpc>
                <a:spcPct val="120000"/>
              </a:lnSpc>
              <a:spcBef>
                <a:spcPts val="40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rPr>
              <a:t>Royal London – Aleks </a:t>
            </a:r>
            <a:r>
              <a:rPr kumimoji="0" lang="en-GB" sz="1300" b="0" i="0" u="none" strike="noStrike" kern="1200" cap="none" spc="0" normalizeH="0" baseline="0" noProof="0" dirty="0" err="1">
                <a:ln>
                  <a:noFill/>
                </a:ln>
                <a:solidFill>
                  <a:prstClr val="black"/>
                </a:solidFill>
                <a:effectLst/>
                <a:uLnTx/>
                <a:uFillTx/>
              </a:rPr>
              <a:t>Radunovic</a:t>
            </a:r>
            <a:endParaRPr kumimoji="0" lang="en-GB" sz="13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20000"/>
              </a:lnSpc>
              <a:spcBef>
                <a:spcPts val="400"/>
              </a:spcBef>
              <a:spcAft>
                <a:spcPts val="0"/>
              </a:spcAft>
              <a:buClrTx/>
              <a:buSzTx/>
              <a:buFont typeface="Arial" panose="020B0604020202020204" pitchFamily="34" charset="0"/>
              <a:buNone/>
              <a:tabLst/>
              <a:defRPr/>
            </a:pPr>
            <a:r>
              <a:rPr lang="en-GB" sz="1300" dirty="0">
                <a:solidFill>
                  <a:prstClr val="black"/>
                </a:solidFill>
              </a:rPr>
              <a:t>Southampton – Ashwin Pinto</a:t>
            </a:r>
          </a:p>
          <a:p>
            <a:pPr marL="0" marR="0" lvl="0" indent="0" algn="l" defTabSz="914400" rtl="0" eaLnBrk="1" fontAlgn="auto" latinLnBrk="0" hangingPunct="1">
              <a:lnSpc>
                <a:spcPct val="120000"/>
              </a:lnSpc>
              <a:spcBef>
                <a:spcPts val="40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rPr>
              <a:t>Cambridge – Rhys Roberts</a:t>
            </a:r>
          </a:p>
          <a:p>
            <a:pPr marL="0" marR="0" lvl="0" indent="0" algn="l" defTabSz="914400" rtl="0" eaLnBrk="1" fontAlgn="auto" latinLnBrk="0" hangingPunct="1">
              <a:lnSpc>
                <a:spcPct val="120000"/>
              </a:lnSpc>
              <a:spcBef>
                <a:spcPts val="400"/>
              </a:spcBef>
              <a:spcAft>
                <a:spcPts val="0"/>
              </a:spcAft>
              <a:buClrTx/>
              <a:buSzTx/>
              <a:buFont typeface="Arial" panose="020B0604020202020204" pitchFamily="34" charset="0"/>
              <a:buNone/>
              <a:tabLst/>
              <a:defRPr/>
            </a:pPr>
            <a:r>
              <a:rPr lang="en-GB" sz="1300" dirty="0">
                <a:solidFill>
                  <a:prstClr val="black"/>
                </a:solidFill>
              </a:rPr>
              <a:t>Norfolk – Godwin </a:t>
            </a:r>
            <a:r>
              <a:rPr lang="en-GB" sz="1300" dirty="0" err="1">
                <a:solidFill>
                  <a:prstClr val="black"/>
                </a:solidFill>
              </a:rPr>
              <a:t>Mamutse</a:t>
            </a:r>
            <a:endParaRPr lang="en-GB" sz="1300" dirty="0">
              <a:solidFill>
                <a:prstClr val="black"/>
              </a:solidFill>
            </a:endParaRPr>
          </a:p>
          <a:p>
            <a:pPr marL="0" marR="0" lvl="0" indent="0" algn="l" defTabSz="914400" rtl="0" eaLnBrk="1" fontAlgn="auto" latinLnBrk="0" hangingPunct="1">
              <a:lnSpc>
                <a:spcPct val="120000"/>
              </a:lnSpc>
              <a:spcBef>
                <a:spcPts val="400"/>
              </a:spcBef>
              <a:spcAft>
                <a:spcPts val="0"/>
              </a:spcAft>
              <a:buClrTx/>
              <a:buSzTx/>
              <a:buFont typeface="Arial" panose="020B0604020202020204" pitchFamily="34" charset="0"/>
              <a:buNone/>
              <a:tabLst/>
              <a:defRPr/>
            </a:pPr>
            <a:r>
              <a:rPr lang="en-GB" sz="1300" dirty="0">
                <a:solidFill>
                  <a:prstClr val="black"/>
                </a:solidFill>
              </a:rPr>
              <a:t>Poole – Charles Hillier</a:t>
            </a:r>
          </a:p>
          <a:p>
            <a:pPr marL="0" marR="0" lvl="0" indent="0" algn="l" defTabSz="914400" rtl="0" eaLnBrk="1" fontAlgn="auto" latinLnBrk="0" hangingPunct="1">
              <a:lnSpc>
                <a:spcPct val="120000"/>
              </a:lnSpc>
              <a:spcBef>
                <a:spcPts val="400"/>
              </a:spcBef>
              <a:spcAft>
                <a:spcPts val="0"/>
              </a:spcAft>
              <a:buClrTx/>
              <a:buSzTx/>
              <a:buFont typeface="Arial" panose="020B0604020202020204" pitchFamily="34" charset="0"/>
              <a:buNone/>
              <a:tabLst/>
              <a:defRPr/>
            </a:pPr>
            <a:r>
              <a:rPr lang="en-GB" sz="1300" dirty="0">
                <a:solidFill>
                  <a:prstClr val="black"/>
                </a:solidFill>
              </a:rPr>
              <a:t>Sheffield – Chris McDermott</a:t>
            </a:r>
          </a:p>
          <a:p>
            <a:pPr marL="0" marR="0" lvl="0" indent="0" algn="l" defTabSz="914400" rtl="0" eaLnBrk="1" fontAlgn="auto" latinLnBrk="0" hangingPunct="1">
              <a:lnSpc>
                <a:spcPct val="120000"/>
              </a:lnSpc>
              <a:spcBef>
                <a:spcPts val="400"/>
              </a:spcBef>
              <a:spcAft>
                <a:spcPts val="0"/>
              </a:spcAft>
              <a:buClrTx/>
              <a:buSzTx/>
              <a:buFont typeface="Arial" panose="020B0604020202020204" pitchFamily="34" charset="0"/>
              <a:buNone/>
              <a:tabLst/>
              <a:defRPr/>
            </a:pPr>
            <a:r>
              <a:rPr lang="en-GB" sz="1300" dirty="0">
                <a:solidFill>
                  <a:prstClr val="black"/>
                </a:solidFill>
              </a:rPr>
              <a:t>Kings – Ammar Al-Chalabi</a:t>
            </a:r>
          </a:p>
          <a:p>
            <a:pPr marL="0" marR="0" lvl="0" indent="0" algn="l" defTabSz="914400" rtl="0" eaLnBrk="1" fontAlgn="auto" latinLnBrk="0" hangingPunct="1">
              <a:lnSpc>
                <a:spcPct val="120000"/>
              </a:lnSpc>
              <a:spcBef>
                <a:spcPts val="400"/>
              </a:spcBef>
              <a:spcAft>
                <a:spcPts val="0"/>
              </a:spcAft>
              <a:buClrTx/>
              <a:buSzTx/>
              <a:buFont typeface="Arial" panose="020B0604020202020204" pitchFamily="34" charset="0"/>
              <a:buNone/>
              <a:tabLst/>
              <a:defRPr/>
            </a:pPr>
            <a:r>
              <a:rPr lang="en-GB" sz="1300" dirty="0">
                <a:solidFill>
                  <a:prstClr val="black"/>
                </a:solidFill>
              </a:rPr>
              <a:t>Brighton – Andrew </a:t>
            </a:r>
            <a:r>
              <a:rPr lang="en-GB" sz="1300" dirty="0" err="1">
                <a:solidFill>
                  <a:prstClr val="black"/>
                </a:solidFill>
              </a:rPr>
              <a:t>Barritt</a:t>
            </a:r>
            <a:endParaRPr lang="en-GB" sz="1300" dirty="0">
              <a:solidFill>
                <a:prstClr val="black"/>
              </a:solidFill>
            </a:endParaRPr>
          </a:p>
          <a:p>
            <a:pPr marL="87313"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25331713-8510-E4FA-3B9E-5AFBE6C65A73}"/>
              </a:ext>
            </a:extLst>
          </p:cNvPr>
          <p:cNvSpPr txBox="1">
            <a:spLocks/>
          </p:cNvSpPr>
          <p:nvPr/>
        </p:nvSpPr>
        <p:spPr>
          <a:xfrm>
            <a:off x="838199" y="-299605"/>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alibri" panose="020F0502020204030204"/>
                <a:ea typeface="+mj-ea"/>
                <a:cs typeface="+mj-cs"/>
              </a:rPr>
              <a:t>Acknowledgements</a:t>
            </a:r>
          </a:p>
        </p:txBody>
      </p:sp>
      <p:pic>
        <p:nvPicPr>
          <p:cNvPr id="5" name="Picture 4">
            <a:extLst>
              <a:ext uri="{FF2B5EF4-FFF2-40B4-BE49-F238E27FC236}">
                <a16:creationId xmlns:a16="http://schemas.microsoft.com/office/drawing/2014/main" id="{EFBC9331-D2E3-0615-A71E-0A979B5781C4}"/>
              </a:ext>
            </a:extLst>
          </p:cNvPr>
          <p:cNvPicPr>
            <a:picLocks noChangeAspect="1"/>
          </p:cNvPicPr>
          <p:nvPr/>
        </p:nvPicPr>
        <p:blipFill>
          <a:blip r:embed="rId3"/>
          <a:stretch>
            <a:fillRect/>
          </a:stretch>
        </p:blipFill>
        <p:spPr>
          <a:xfrm>
            <a:off x="101196" y="5916377"/>
            <a:ext cx="12069120" cy="901867"/>
          </a:xfrm>
          <a:prstGeom prst="rect">
            <a:avLst/>
          </a:prstGeom>
        </p:spPr>
      </p:pic>
    </p:spTree>
    <p:extLst>
      <p:ext uri="{BB962C8B-B14F-4D97-AF65-F5344CB8AC3E}">
        <p14:creationId xmlns:p14="http://schemas.microsoft.com/office/powerpoint/2010/main" val="3870439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8199" y="-299605"/>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alibri" panose="020F0502020204030204"/>
                <a:ea typeface="+mj-ea"/>
                <a:cs typeface="+mj-cs"/>
              </a:rPr>
              <a:t>Acknowledgements</a:t>
            </a:r>
          </a:p>
        </p:txBody>
      </p:sp>
      <p:sp>
        <p:nvSpPr>
          <p:cNvPr id="6" name="TextBox 5"/>
          <p:cNvSpPr txBox="1"/>
          <p:nvPr/>
        </p:nvSpPr>
        <p:spPr>
          <a:xfrm>
            <a:off x="730659" y="986770"/>
            <a:ext cx="107089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MND-SMART Participants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black"/>
                </a:solidFill>
                <a:latin typeface="Calibri" panose="020F0502020204030204"/>
              </a:rPr>
              <a:t>P</a:t>
            </a: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atient</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&amp; Public </a:t>
            </a:r>
            <a:r>
              <a:rPr lang="en-GB" b="1" dirty="0">
                <a:solidFill>
                  <a:prstClr val="black"/>
                </a:solidFill>
                <a:latin typeface="Calibri" panose="020F0502020204030204"/>
              </a:rPr>
              <a:t>I</a:t>
            </a: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nvolvement</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group</a:t>
            </a:r>
          </a:p>
        </p:txBody>
      </p:sp>
      <p:pic>
        <p:nvPicPr>
          <p:cNvPr id="2" name="Picture 1">
            <a:extLst>
              <a:ext uri="{FF2B5EF4-FFF2-40B4-BE49-F238E27FC236}">
                <a16:creationId xmlns:a16="http://schemas.microsoft.com/office/drawing/2014/main" id="{E34A3C46-BFB7-1E4B-3307-B5A9DC4FF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6273" y="1974033"/>
            <a:ext cx="7572517" cy="3407633"/>
          </a:xfrm>
          <a:prstGeom prst="rect">
            <a:avLst/>
          </a:prstGeom>
        </p:spPr>
      </p:pic>
      <p:pic>
        <p:nvPicPr>
          <p:cNvPr id="1026" name="Picture 2" descr="Davy Żyw on his journey with MND — Berry Bros. &amp; Rudd Wine Blog">
            <a:extLst>
              <a:ext uri="{FF2B5EF4-FFF2-40B4-BE49-F238E27FC236}">
                <a16:creationId xmlns:a16="http://schemas.microsoft.com/office/drawing/2014/main" id="{31D98265-89A2-D1E4-6992-029A0811EF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899" y="1981200"/>
            <a:ext cx="1680715" cy="16923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uce Virgo | MND-SMART">
            <a:extLst>
              <a:ext uri="{FF2B5EF4-FFF2-40B4-BE49-F238E27FC236}">
                <a16:creationId xmlns:a16="http://schemas.microsoft.com/office/drawing/2014/main" id="{F6843AD9-B221-56AF-233F-177EE8ED03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5614" y="1974033"/>
            <a:ext cx="2525664" cy="16807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ND Association on Twitter: &quot;On #GlobalMNDAwarenessDay, we're sharing  portraits of people living with motor neurone disease #MND, by celebrity  photographer @CannonPictures. We're delighted our Patron @Rob7Burrow wanted  to virtually open the exhibition! @">
            <a:extLst>
              <a:ext uri="{FF2B5EF4-FFF2-40B4-BE49-F238E27FC236}">
                <a16:creationId xmlns:a16="http://schemas.microsoft.com/office/drawing/2014/main" id="{367A5B95-EC13-0376-F2E5-DD9F39688C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169" y="3654748"/>
            <a:ext cx="1718176" cy="17269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arts Fan Shares MND Diagnosis - MND Scotland">
            <a:extLst>
              <a:ext uri="{FF2B5EF4-FFF2-40B4-BE49-F238E27FC236}">
                <a16:creationId xmlns:a16="http://schemas.microsoft.com/office/drawing/2014/main" id="{DEB13AC3-C329-B05C-50BF-ACD320E4973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 t="1" r="-94223" b="-94225"/>
          <a:stretch/>
        </p:blipFill>
        <p:spPr bwMode="auto">
          <a:xfrm>
            <a:off x="1855613" y="3635922"/>
            <a:ext cx="4905435" cy="33819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85F0602-E03B-B51A-AA04-4B72C97D2B04}"/>
              </a:ext>
            </a:extLst>
          </p:cNvPr>
          <p:cNvPicPr>
            <a:picLocks noChangeAspect="1"/>
          </p:cNvPicPr>
          <p:nvPr/>
        </p:nvPicPr>
        <p:blipFill>
          <a:blip r:embed="rId8"/>
          <a:stretch>
            <a:fillRect/>
          </a:stretch>
        </p:blipFill>
        <p:spPr>
          <a:xfrm>
            <a:off x="101196" y="5916377"/>
            <a:ext cx="12069120" cy="901867"/>
          </a:xfrm>
          <a:prstGeom prst="rect">
            <a:avLst/>
          </a:prstGeom>
        </p:spPr>
      </p:pic>
    </p:spTree>
    <p:extLst>
      <p:ext uri="{BB962C8B-B14F-4D97-AF65-F5344CB8AC3E}">
        <p14:creationId xmlns:p14="http://schemas.microsoft.com/office/powerpoint/2010/main" val="936614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74545" y="1451274"/>
            <a:ext cx="6312079" cy="3041029"/>
          </a:xfrm>
          <a:prstGeom prst="rect">
            <a:avLst/>
          </a:prstGeom>
        </p:spPr>
      </p:pic>
      <p:pic>
        <p:nvPicPr>
          <p:cNvPr id="14" name="Picture 13"/>
          <p:cNvPicPr>
            <a:picLocks noChangeAspect="1"/>
          </p:cNvPicPr>
          <p:nvPr/>
        </p:nvPicPr>
        <p:blipFill rotWithShape="1">
          <a:blip r:embed="rId4"/>
          <a:srcRect l="7510" t="10154" r="38333" b="16497"/>
          <a:stretch/>
        </p:blipFill>
        <p:spPr>
          <a:xfrm>
            <a:off x="6932686" y="926748"/>
            <a:ext cx="5259314" cy="4006707"/>
          </a:xfrm>
          <a:prstGeom prst="rect">
            <a:avLst/>
          </a:prstGeom>
        </p:spPr>
      </p:pic>
      <p:sp>
        <p:nvSpPr>
          <p:cNvPr id="19" name="Title 2"/>
          <p:cNvSpPr txBox="1">
            <a:spLocks/>
          </p:cNvSpPr>
          <p:nvPr/>
        </p:nvSpPr>
        <p:spPr>
          <a:xfrm>
            <a:off x="1020731" y="206742"/>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Follow our updates on our website and Twitter/X</a:t>
            </a:r>
          </a:p>
        </p:txBody>
      </p:sp>
      <p:sp>
        <p:nvSpPr>
          <p:cNvPr id="20" name="TextBox 19"/>
          <p:cNvSpPr txBox="1"/>
          <p:nvPr/>
        </p:nvSpPr>
        <p:spPr>
          <a:xfrm>
            <a:off x="2028086" y="5050340"/>
            <a:ext cx="32049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alibri"/>
                <a:ea typeface="+mn-ea"/>
                <a:cs typeface="+mn-cs"/>
              </a:rPr>
              <a:t>www.mnd-smart.org</a:t>
            </a:r>
          </a:p>
        </p:txBody>
      </p:sp>
      <p:sp>
        <p:nvSpPr>
          <p:cNvPr id="21" name="TextBox 20"/>
          <p:cNvSpPr txBox="1"/>
          <p:nvPr/>
        </p:nvSpPr>
        <p:spPr>
          <a:xfrm>
            <a:off x="7959845" y="5089972"/>
            <a:ext cx="3204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a:ea typeface="+mn-ea"/>
                <a:cs typeface="+mn-cs"/>
              </a:rPr>
              <a:t>@</a:t>
            </a:r>
            <a:r>
              <a:rPr kumimoji="0" lang="en-GB" sz="2000" b="1" i="0" u="none" strike="noStrike" kern="1200" cap="none" spc="0" normalizeH="0" baseline="0" noProof="0" dirty="0" err="1">
                <a:ln>
                  <a:noFill/>
                </a:ln>
                <a:solidFill>
                  <a:srgbClr val="002060"/>
                </a:solidFill>
                <a:effectLst/>
                <a:uLnTx/>
                <a:uFillTx/>
                <a:latin typeface="Calibri"/>
                <a:ea typeface="+mn-ea"/>
                <a:cs typeface="+mn-cs"/>
              </a:rPr>
              <a:t>mndsmart</a:t>
            </a:r>
            <a:r>
              <a:rPr lang="en-GB" sz="2000" b="1" dirty="0">
                <a:solidFill>
                  <a:srgbClr val="002060"/>
                </a:solidFill>
                <a:latin typeface="Calibri"/>
              </a:rPr>
              <a:t> @</a:t>
            </a:r>
            <a:r>
              <a:rPr lang="en-GB" sz="2000" b="1" dirty="0" err="1">
                <a:solidFill>
                  <a:srgbClr val="002060"/>
                </a:solidFill>
                <a:latin typeface="Calibri"/>
              </a:rPr>
              <a:t>suvankarpal</a:t>
            </a:r>
            <a:r>
              <a:rPr lang="en-GB" sz="2000" b="1" dirty="0">
                <a:solidFill>
                  <a:srgbClr val="002060"/>
                </a:solidFill>
                <a:latin typeface="Calibri"/>
              </a:rPr>
              <a:t> @</a:t>
            </a:r>
            <a:r>
              <a:rPr lang="en-GB" sz="2000" b="1" dirty="0" err="1">
                <a:solidFill>
                  <a:srgbClr val="002060"/>
                </a:solidFill>
                <a:latin typeface="Calibri"/>
              </a:rPr>
              <a:t>jNewton_MND</a:t>
            </a:r>
            <a:endParaRPr kumimoji="0" lang="en-GB" sz="20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8CE2A5B-6BF1-5DEB-7D17-979A7D68F474}"/>
              </a:ext>
            </a:extLst>
          </p:cNvPr>
          <p:cNvPicPr>
            <a:picLocks noChangeAspect="1"/>
          </p:cNvPicPr>
          <p:nvPr/>
        </p:nvPicPr>
        <p:blipFill>
          <a:blip r:embed="rId5"/>
          <a:stretch>
            <a:fillRect/>
          </a:stretch>
        </p:blipFill>
        <p:spPr>
          <a:xfrm>
            <a:off x="101196" y="5916377"/>
            <a:ext cx="12069120" cy="901867"/>
          </a:xfrm>
          <a:prstGeom prst="rect">
            <a:avLst/>
          </a:prstGeom>
        </p:spPr>
      </p:pic>
    </p:spTree>
    <p:extLst>
      <p:ext uri="{BB962C8B-B14F-4D97-AF65-F5344CB8AC3E}">
        <p14:creationId xmlns:p14="http://schemas.microsoft.com/office/powerpoint/2010/main" val="3002074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F149F1C5-8509-B651-0449-9ED1307859E3}"/>
              </a:ext>
            </a:extLst>
          </p:cNvPr>
          <p:cNvGraphicFramePr/>
          <p:nvPr/>
        </p:nvGraphicFramePr>
        <p:xfrm>
          <a:off x="151194" y="1325769"/>
          <a:ext cx="11889611" cy="4465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2" descr="MND-SMART | Clinical trials for MND.">
            <a:extLst>
              <a:ext uri="{FF2B5EF4-FFF2-40B4-BE49-F238E27FC236}">
                <a16:creationId xmlns:a16="http://schemas.microsoft.com/office/drawing/2014/main" id="{5CA02B8C-8419-0047-4098-46BAAFA19F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799" y="0"/>
            <a:ext cx="2648480" cy="110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510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98030" y="1442779"/>
            <a:ext cx="6709243" cy="3817793"/>
          </a:xfrm>
        </p:spPr>
        <p:txBody>
          <a:bodyPr>
            <a:normAutofit/>
          </a:bodyPr>
          <a:lstStyle/>
          <a:p>
            <a:pPr>
              <a:lnSpc>
                <a:spcPct val="120000"/>
              </a:lnSpc>
              <a:spcBef>
                <a:spcPts val="600"/>
              </a:spcBef>
              <a:spcAft>
                <a:spcPts val="600"/>
              </a:spcAft>
              <a:buSzPct val="100000"/>
            </a:pPr>
            <a:r>
              <a:rPr lang="en-GB" sz="1800" b="1"/>
              <a:t>Tractable population </a:t>
            </a:r>
            <a:r>
              <a:rPr lang="en-GB" sz="1800"/>
              <a:t>– 5.5 million in Scotland</a:t>
            </a:r>
          </a:p>
          <a:p>
            <a:pPr>
              <a:lnSpc>
                <a:spcPct val="120000"/>
              </a:lnSpc>
              <a:spcBef>
                <a:spcPts val="600"/>
              </a:spcBef>
              <a:spcAft>
                <a:spcPts val="600"/>
              </a:spcAft>
              <a:buSzPct val="100000"/>
            </a:pPr>
            <a:r>
              <a:rPr lang="en-GB" sz="1800" b="1"/>
              <a:t>Unified NHS aligned with academia </a:t>
            </a:r>
          </a:p>
          <a:p>
            <a:pPr>
              <a:lnSpc>
                <a:spcPct val="120000"/>
              </a:lnSpc>
              <a:spcBef>
                <a:spcPts val="600"/>
              </a:spcBef>
              <a:spcAft>
                <a:spcPts val="600"/>
              </a:spcAft>
              <a:buSzPct val="100000"/>
            </a:pPr>
            <a:r>
              <a:rPr lang="en-GB" sz="1800" b="1"/>
              <a:t>Unique e-health infrastructure</a:t>
            </a:r>
          </a:p>
          <a:p>
            <a:pPr>
              <a:lnSpc>
                <a:spcPct val="120000"/>
              </a:lnSpc>
              <a:spcBef>
                <a:spcPts val="600"/>
              </a:spcBef>
              <a:spcAft>
                <a:spcPts val="600"/>
              </a:spcAft>
              <a:buSzPct val="100000"/>
            </a:pPr>
            <a:r>
              <a:rPr lang="en-GB" sz="1800" b="1">
                <a:ea typeface="Times New Roman" panose="02020603050405020304" pitchFamily="18" charset="0"/>
              </a:rPr>
              <a:t>1</a:t>
            </a:r>
            <a:r>
              <a:rPr lang="en-GB" sz="1800" b="1" baseline="30000">
                <a:ea typeface="Times New Roman" panose="02020603050405020304" pitchFamily="18" charset="0"/>
              </a:rPr>
              <a:t>st</a:t>
            </a:r>
            <a:r>
              <a:rPr lang="en-GB" sz="1800" b="1">
                <a:ea typeface="Times New Roman" panose="02020603050405020304" pitchFamily="18" charset="0"/>
              </a:rPr>
              <a:t> comprehensive population-based register for MND globally</a:t>
            </a:r>
          </a:p>
          <a:p>
            <a:pPr lvl="1">
              <a:lnSpc>
                <a:spcPct val="120000"/>
              </a:lnSpc>
              <a:spcBef>
                <a:spcPts val="600"/>
              </a:spcBef>
              <a:spcAft>
                <a:spcPts val="600"/>
              </a:spcAft>
              <a:buSzPct val="100000"/>
            </a:pPr>
            <a:r>
              <a:rPr lang="en-GB" sz="1800">
                <a:ea typeface="Times New Roman" panose="02020603050405020304" pitchFamily="18" charset="0"/>
              </a:rPr>
              <a:t>Scottish MND Register - established 1998</a:t>
            </a:r>
          </a:p>
          <a:p>
            <a:pPr lvl="1">
              <a:lnSpc>
                <a:spcPct val="120000"/>
              </a:lnSpc>
              <a:spcBef>
                <a:spcPts val="600"/>
              </a:spcBef>
              <a:spcAft>
                <a:spcPts val="600"/>
              </a:spcAft>
              <a:buSzPct val="100000"/>
            </a:pPr>
            <a:r>
              <a:rPr lang="en-GB" sz="1800">
                <a:ea typeface="Times New Roman" panose="02020603050405020304" pitchFamily="18" charset="0"/>
              </a:rPr>
              <a:t>Re-launched 2015 as CARE-MND </a:t>
            </a:r>
          </a:p>
          <a:p>
            <a:pPr>
              <a:lnSpc>
                <a:spcPct val="120000"/>
              </a:lnSpc>
              <a:spcBef>
                <a:spcPts val="600"/>
              </a:spcBef>
              <a:spcAft>
                <a:spcPts val="600"/>
              </a:spcAft>
              <a:buSzPct val="100000"/>
            </a:pPr>
            <a:r>
              <a:rPr lang="en-GB" sz="1800" b="1">
                <a:ea typeface="Times New Roman" panose="02020603050405020304" pitchFamily="18" charset="0"/>
              </a:rPr>
              <a:t>1 nurse: 40 people with MND</a:t>
            </a:r>
            <a:r>
              <a:rPr lang="en-GB" sz="1800">
                <a:ea typeface="Times New Roman" panose="02020603050405020304" pitchFamily="18" charset="0"/>
              </a:rPr>
              <a:t> - recurring government investment </a:t>
            </a:r>
            <a:endParaRPr lang="en-GB" sz="1800">
              <a:effectLst/>
              <a:ea typeface="Times New Roman" panose="02020603050405020304" pitchFamily="18" charset="0"/>
            </a:endParaRPr>
          </a:p>
          <a:p>
            <a:pPr>
              <a:lnSpc>
                <a:spcPct val="110000"/>
              </a:lnSpc>
              <a:buSzPct val="100000"/>
            </a:pPr>
            <a:endParaRPr lang="en-GB" sz="1800"/>
          </a:p>
          <a:p>
            <a:endParaRPr lang="en-GB" sz="1800"/>
          </a:p>
        </p:txBody>
      </p:sp>
      <p:sp>
        <p:nvSpPr>
          <p:cNvPr id="5" name="Title 1"/>
          <p:cNvSpPr>
            <a:spLocks noGrp="1"/>
          </p:cNvSpPr>
          <p:nvPr>
            <p:ph type="title"/>
          </p:nvPr>
        </p:nvSpPr>
        <p:spPr>
          <a:xfrm>
            <a:off x="448822" y="173354"/>
            <a:ext cx="11247236" cy="927561"/>
          </a:xfrm>
        </p:spPr>
        <p:txBody>
          <a:bodyPr>
            <a:noAutofit/>
          </a:bodyPr>
          <a:lstStyle/>
          <a:p>
            <a:pPr algn="ctr">
              <a:lnSpc>
                <a:spcPct val="100000"/>
              </a:lnSpc>
            </a:pPr>
            <a:r>
              <a:rPr lang="en-GB" sz="2800" b="1" dirty="0">
                <a:solidFill>
                  <a:srgbClr val="002060"/>
                </a:solidFill>
                <a:latin typeface="+mn-lt"/>
                <a:ea typeface="Times New Roman" panose="02020603050405020304" pitchFamily="18" charset="0"/>
              </a:rPr>
              <a:t>CARE-MND – A platform supporting integrated care &amp; reverse translation</a:t>
            </a:r>
            <a:br>
              <a:rPr lang="en-GB" sz="2800" b="1" dirty="0">
                <a:solidFill>
                  <a:srgbClr val="002060"/>
                </a:solidFill>
                <a:latin typeface="+mn-lt"/>
                <a:ea typeface="Times New Roman" panose="02020603050405020304" pitchFamily="18" charset="0"/>
              </a:rPr>
            </a:br>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From national register to integrated comprehensive digital care and research platform</a:t>
            </a:r>
            <a:endParaRPr lang="en-GB" sz="3200" dirty="0">
              <a:solidFill>
                <a:srgbClr val="002060"/>
              </a:solidFill>
              <a:latin typeface="+mn-lt"/>
            </a:endParaRPr>
          </a:p>
        </p:txBody>
      </p:sp>
      <p:pic>
        <p:nvPicPr>
          <p:cNvPr id="6" name="Content Placeholder 2"/>
          <p:cNvPicPr>
            <a:picLocks noChangeAspect="1"/>
          </p:cNvPicPr>
          <p:nvPr/>
        </p:nvPicPr>
        <p:blipFill rotWithShape="1">
          <a:blip r:embed="rId2" cstate="print">
            <a:extLst>
              <a:ext uri="{28A0092B-C50C-407E-A947-70E740481C1C}">
                <a14:useLocalDpi xmlns:a14="http://schemas.microsoft.com/office/drawing/2010/main" val="0"/>
              </a:ext>
            </a:extLst>
          </a:blip>
          <a:srcRect b="33978"/>
          <a:stretch/>
        </p:blipFill>
        <p:spPr>
          <a:xfrm>
            <a:off x="344278" y="2980055"/>
            <a:ext cx="2023386" cy="2482988"/>
          </a:xfrm>
          <a:prstGeom prst="rect">
            <a:avLst/>
          </a:prstGeom>
        </p:spPr>
      </p:pic>
      <p:sp>
        <p:nvSpPr>
          <p:cNvPr id="8" name="AutoShape 2" descr="30 years of the Scottish National MND Register | Anne Rowling Regenerative  Neurology Clini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7664" y="3351675"/>
            <a:ext cx="2804247" cy="2103185"/>
          </a:xfrm>
          <a:prstGeom prst="rect">
            <a:avLst/>
          </a:prstGeom>
        </p:spPr>
      </p:pic>
      <p:pic>
        <p:nvPicPr>
          <p:cNvPr id="10" name="Picture 9" descr="Text&#10;&#10;Description automatically generated">
            <a:extLst>
              <a:ext uri="{FF2B5EF4-FFF2-40B4-BE49-F238E27FC236}">
                <a16:creationId xmlns:a16="http://schemas.microsoft.com/office/drawing/2014/main" id="{1DA7AC23-5140-98EB-5E2B-8D5408055A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582" y="6109275"/>
            <a:ext cx="1930778" cy="461809"/>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id="{F66A3557-89FA-4E79-8FDE-CCB252B6DC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3521" y="6109275"/>
            <a:ext cx="1518814" cy="582991"/>
          </a:xfrm>
          <a:prstGeom prst="rect">
            <a:avLst/>
          </a:prstGeom>
        </p:spPr>
      </p:pic>
      <p:pic>
        <p:nvPicPr>
          <p:cNvPr id="14" name="Picture 2" descr="\\cmvm.datastore.ed.ac.uk\cmvm\cmvm\users\v1spal\Win7\Desktop\CARE-MND-logo_mocku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9806" y="5855855"/>
            <a:ext cx="1600984" cy="8364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 t="17279" r="3373" b="1"/>
          <a:stretch/>
        </p:blipFill>
        <p:spPr bwMode="auto">
          <a:xfrm>
            <a:off x="304640" y="1406984"/>
            <a:ext cx="4867271" cy="1944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9829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98030" y="1442779"/>
            <a:ext cx="6893970" cy="3817793"/>
          </a:xfrm>
        </p:spPr>
        <p:txBody>
          <a:bodyPr>
            <a:normAutofit/>
          </a:bodyPr>
          <a:lstStyle/>
          <a:p>
            <a:pPr>
              <a:lnSpc>
                <a:spcPct val="110000"/>
              </a:lnSpc>
              <a:spcBef>
                <a:spcPts val="600"/>
              </a:spcBef>
              <a:spcAft>
                <a:spcPts val="600"/>
              </a:spcAft>
            </a:pPr>
            <a:r>
              <a:rPr lang="en-GB" sz="1800" b="1">
                <a:ea typeface="Times New Roman" panose="02020603050405020304" pitchFamily="18" charset="0"/>
              </a:rPr>
              <a:t>99% case ascertainment</a:t>
            </a:r>
            <a:r>
              <a:rPr lang="en-GB" sz="1800">
                <a:ea typeface="Times New Roman" panose="02020603050405020304" pitchFamily="18" charset="0"/>
              </a:rPr>
              <a:t> capture-recapture methodology (correlating with national death certification, hospital discharge, and </a:t>
            </a:r>
            <a:r>
              <a:rPr lang="en-GB" sz="1800" err="1">
                <a:ea typeface="Times New Roman" panose="02020603050405020304" pitchFamily="18" charset="0"/>
              </a:rPr>
              <a:t>riluzole</a:t>
            </a:r>
            <a:r>
              <a:rPr lang="en-GB" sz="1800">
                <a:ea typeface="Times New Roman" panose="02020603050405020304" pitchFamily="18" charset="0"/>
              </a:rPr>
              <a:t> prescribing data). </a:t>
            </a:r>
          </a:p>
          <a:p>
            <a:pPr>
              <a:lnSpc>
                <a:spcPct val="110000"/>
              </a:lnSpc>
              <a:spcBef>
                <a:spcPts val="600"/>
              </a:spcBef>
              <a:spcAft>
                <a:spcPts val="600"/>
              </a:spcAft>
            </a:pPr>
            <a:r>
              <a:rPr lang="en-GB" sz="1800" b="1">
                <a:ea typeface="Times New Roman" panose="02020603050405020304" pitchFamily="18" charset="0"/>
              </a:rPr>
              <a:t>Comprehensive ‘real-time’ longitudinal digital clinical phenotyping </a:t>
            </a:r>
            <a:r>
              <a:rPr lang="en-GB" sz="1800">
                <a:ea typeface="Times New Roman" panose="02020603050405020304" pitchFamily="18" charset="0"/>
              </a:rPr>
              <a:t>benchmarked against NICE 2016 guidelines, and harmonised with other major international cohorts – secure governance</a:t>
            </a:r>
          </a:p>
          <a:p>
            <a:pPr>
              <a:lnSpc>
                <a:spcPct val="110000"/>
              </a:lnSpc>
              <a:spcBef>
                <a:spcPts val="600"/>
              </a:spcBef>
              <a:spcAft>
                <a:spcPts val="600"/>
              </a:spcAft>
            </a:pPr>
            <a:r>
              <a:rPr lang="en-GB" sz="1800" b="1">
                <a:ea typeface="Times New Roman" panose="02020603050405020304" pitchFamily="18" charset="0"/>
              </a:rPr>
              <a:t>Linked bio-resourcing</a:t>
            </a:r>
            <a:r>
              <a:rPr lang="en-GB" sz="1800">
                <a:ea typeface="Times New Roman" panose="02020603050405020304" pitchFamily="18" charset="0"/>
              </a:rPr>
              <a:t> (DNA, serum/plasma, PBMC) + digital</a:t>
            </a:r>
          </a:p>
          <a:p>
            <a:pPr>
              <a:lnSpc>
                <a:spcPct val="110000"/>
              </a:lnSpc>
              <a:spcBef>
                <a:spcPts val="600"/>
              </a:spcBef>
              <a:spcAft>
                <a:spcPts val="600"/>
              </a:spcAft>
            </a:pPr>
            <a:r>
              <a:rPr lang="en-GB" sz="1800" b="1">
                <a:ea typeface="Times New Roman" panose="02020603050405020304" pitchFamily="18" charset="0"/>
              </a:rPr>
              <a:t>Established culture (c.15% of ante-mortem consent) of autopsy</a:t>
            </a:r>
            <a:endParaRPr lang="en-GB" sz="1800"/>
          </a:p>
          <a:p>
            <a:pPr>
              <a:lnSpc>
                <a:spcPct val="110000"/>
              </a:lnSpc>
              <a:buSzPct val="100000"/>
            </a:pPr>
            <a:endParaRPr lang="en-GB" sz="1800"/>
          </a:p>
          <a:p>
            <a:endParaRPr lang="en-GB" sz="1800"/>
          </a:p>
        </p:txBody>
      </p:sp>
      <p:pic>
        <p:nvPicPr>
          <p:cNvPr id="6" name="Content Placeholder 2"/>
          <p:cNvPicPr>
            <a:picLocks noChangeAspect="1"/>
          </p:cNvPicPr>
          <p:nvPr/>
        </p:nvPicPr>
        <p:blipFill rotWithShape="1">
          <a:blip r:embed="rId2" cstate="print">
            <a:extLst>
              <a:ext uri="{28A0092B-C50C-407E-A947-70E740481C1C}">
                <a14:useLocalDpi xmlns:a14="http://schemas.microsoft.com/office/drawing/2010/main" val="0"/>
              </a:ext>
            </a:extLst>
          </a:blip>
          <a:srcRect b="33978"/>
          <a:stretch/>
        </p:blipFill>
        <p:spPr>
          <a:xfrm>
            <a:off x="344278" y="2980055"/>
            <a:ext cx="2023386" cy="2482988"/>
          </a:xfrm>
          <a:prstGeom prst="rect">
            <a:avLst/>
          </a:prstGeom>
        </p:spPr>
      </p:pic>
      <p:sp>
        <p:nvSpPr>
          <p:cNvPr id="8" name="AutoShape 2" descr="30 years of the Scottish National MND Register | Anne Rowling Regenerative  Neurology Clini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7664" y="3351675"/>
            <a:ext cx="2804247" cy="2103185"/>
          </a:xfrm>
          <a:prstGeom prst="rect">
            <a:avLst/>
          </a:prstGeom>
        </p:spPr>
      </p:pic>
      <p:pic>
        <p:nvPicPr>
          <p:cNvPr id="10" name="Picture 9" descr="Text&#10;&#10;Description automatically generated">
            <a:extLst>
              <a:ext uri="{FF2B5EF4-FFF2-40B4-BE49-F238E27FC236}">
                <a16:creationId xmlns:a16="http://schemas.microsoft.com/office/drawing/2014/main" id="{1DA7AC23-5140-98EB-5E2B-8D5408055A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582" y="6109275"/>
            <a:ext cx="1930778" cy="461809"/>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id="{F66A3557-89FA-4E79-8FDE-CCB252B6DC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3521" y="6109275"/>
            <a:ext cx="1518814" cy="582991"/>
          </a:xfrm>
          <a:prstGeom prst="rect">
            <a:avLst/>
          </a:prstGeom>
        </p:spPr>
      </p:pic>
      <p:pic>
        <p:nvPicPr>
          <p:cNvPr id="14" name="Picture 2" descr="\\cmvm.datastore.ed.ac.uk\cmvm\cmvm\users\v1spal\Win7\Desktop\CARE-MND-logo_mocku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9806" y="5855855"/>
            <a:ext cx="1600984" cy="8364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 t="17279" r="3373" b="1"/>
          <a:stretch/>
        </p:blipFill>
        <p:spPr bwMode="auto">
          <a:xfrm>
            <a:off x="304640" y="1406984"/>
            <a:ext cx="4867271" cy="1944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a:extLst>
              <a:ext uri="{FF2B5EF4-FFF2-40B4-BE49-F238E27FC236}">
                <a16:creationId xmlns:a16="http://schemas.microsoft.com/office/drawing/2014/main" id="{0A0B8BAE-BA95-3DB6-7680-EC5CCA5561A4}"/>
              </a:ext>
            </a:extLst>
          </p:cNvPr>
          <p:cNvSpPr txBox="1">
            <a:spLocks/>
          </p:cNvSpPr>
          <p:nvPr/>
        </p:nvSpPr>
        <p:spPr>
          <a:xfrm>
            <a:off x="448822" y="173354"/>
            <a:ext cx="11247236" cy="927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2800" b="1" dirty="0">
                <a:solidFill>
                  <a:srgbClr val="002060"/>
                </a:solidFill>
                <a:latin typeface="+mn-lt"/>
                <a:ea typeface="Times New Roman" panose="02020603050405020304" pitchFamily="18" charset="0"/>
              </a:rPr>
              <a:t>CARE-MND – A platform supporting integrated care &amp; reverse translation</a:t>
            </a:r>
            <a:br>
              <a:rPr lang="en-GB" sz="2800" b="1" dirty="0">
                <a:solidFill>
                  <a:srgbClr val="002060"/>
                </a:solidFill>
                <a:latin typeface="+mn-lt"/>
                <a:ea typeface="Times New Roman" panose="02020603050405020304" pitchFamily="18" charset="0"/>
              </a:rPr>
            </a:br>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From national register to integrated comprehensive digital care and research platform</a:t>
            </a:r>
            <a:endParaRPr lang="en-GB" sz="3200" dirty="0">
              <a:solidFill>
                <a:srgbClr val="002060"/>
              </a:solidFill>
              <a:latin typeface="+mn-lt"/>
            </a:endParaRPr>
          </a:p>
        </p:txBody>
      </p:sp>
    </p:spTree>
    <p:extLst>
      <p:ext uri="{BB962C8B-B14F-4D97-AF65-F5344CB8AC3E}">
        <p14:creationId xmlns:p14="http://schemas.microsoft.com/office/powerpoint/2010/main" val="3382142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nvGraphicFramePr>
        <p:xfrm>
          <a:off x="2187223" y="2378051"/>
          <a:ext cx="9861111" cy="34392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Content Placeholder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8958" y="1725250"/>
            <a:ext cx="2023386" cy="3760826"/>
          </a:xfrm>
          <a:prstGeom prst="rect">
            <a:avLst/>
          </a:prstGeom>
        </p:spPr>
      </p:pic>
      <p:sp>
        <p:nvSpPr>
          <p:cNvPr id="9" name="Rectangle 8"/>
          <p:cNvSpPr/>
          <p:nvPr/>
        </p:nvSpPr>
        <p:spPr>
          <a:xfrm>
            <a:off x="1463638" y="1196983"/>
            <a:ext cx="9217604" cy="1738938"/>
          </a:xfrm>
          <a:prstGeom prst="rect">
            <a:avLst/>
          </a:prstGeom>
        </p:spPr>
        <p:txBody>
          <a:bodyPr wrap="square">
            <a:spAutoFit/>
          </a:bodyPr>
          <a:lstStyle/>
          <a:p>
            <a:pPr lvl="0" algn="ctr">
              <a:spcBef>
                <a:spcPts val="600"/>
              </a:spcBef>
              <a:defRPr/>
            </a:pPr>
            <a:r>
              <a:rPr lang="en-GB" b="1" dirty="0"/>
              <a:t>c.3000 </a:t>
            </a:r>
            <a:r>
              <a:rPr lang="en-GB" b="1" dirty="0" err="1"/>
              <a:t>pwMND</a:t>
            </a:r>
            <a:r>
              <a:rPr lang="en-GB" b="1" dirty="0"/>
              <a:t> </a:t>
            </a:r>
            <a:r>
              <a:rPr lang="en-US" dirty="0"/>
              <a:t>- </a:t>
            </a:r>
            <a:r>
              <a:rPr lang="en-GB" dirty="0"/>
              <a:t>99% case ascertainment</a:t>
            </a:r>
          </a:p>
          <a:p>
            <a:pPr algn="ctr">
              <a:spcBef>
                <a:spcPts val="600"/>
              </a:spcBef>
              <a:defRPr/>
            </a:pPr>
            <a:r>
              <a:rPr lang="en-US" dirty="0"/>
              <a:t>Detailed longitudinal clinical phenotyping from diagnosis to death</a:t>
            </a:r>
          </a:p>
          <a:p>
            <a:pPr algn="ctr">
              <a:spcBef>
                <a:spcPts val="600"/>
              </a:spcBef>
              <a:defRPr/>
            </a:pPr>
            <a:r>
              <a:rPr kumimoji="0" lang="en-GB" i="0" u="none" strike="noStrike" kern="1200" cap="none" spc="0" normalizeH="0" baseline="0" noProof="0" dirty="0">
                <a:ln>
                  <a:noFill/>
                </a:ln>
                <a:effectLst/>
                <a:uLnTx/>
                <a:uFillTx/>
              </a:rPr>
              <a:t>Tissue banking (</a:t>
            </a:r>
            <a:r>
              <a:rPr lang="en-GB" dirty="0"/>
              <a:t>DNA/plasma/serum/PBMC from &gt;1000 </a:t>
            </a:r>
            <a:r>
              <a:rPr lang="en-GB" dirty="0" err="1"/>
              <a:t>pwMND</a:t>
            </a:r>
            <a:r>
              <a:rPr kumimoji="0" lang="en-GB" i="0" u="none" strike="noStrike" kern="1200" cap="none" spc="0" normalizeH="0" baseline="0" noProof="0" dirty="0">
                <a:ln>
                  <a:noFill/>
                </a:ln>
                <a:effectLst/>
                <a:uLnTx/>
                <a:uFillTx/>
              </a:rPr>
              <a:t>)</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i="0" u="none" strike="noStrike" kern="1200" cap="none" spc="0" normalizeH="0" baseline="0" noProof="0" dirty="0">
                <a:ln>
                  <a:noFill/>
                </a:ln>
                <a:effectLst/>
                <a:uLnTx/>
                <a:uFillTx/>
              </a:rPr>
              <a:t>Brain/spinal cord/CSF banking from &gt;120 </a:t>
            </a:r>
            <a:r>
              <a:rPr kumimoji="0" lang="en-GB" i="0" u="none" strike="noStrike" kern="1200" cap="none" spc="0" normalizeH="0" baseline="0" noProof="0" dirty="0" err="1">
                <a:ln>
                  <a:noFill/>
                </a:ln>
                <a:effectLst/>
                <a:uLnTx/>
                <a:uFillTx/>
              </a:rPr>
              <a:t>pwMND</a:t>
            </a:r>
            <a:endParaRPr kumimoji="0" lang="en-GB" i="0" u="none" strike="noStrike" kern="1200" cap="none" spc="0" normalizeH="0" baseline="0" noProof="0" dirty="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8" name="Picture 7" descr="Text&#10;&#10;Description automatically generated">
            <a:extLst>
              <a:ext uri="{FF2B5EF4-FFF2-40B4-BE49-F238E27FC236}">
                <a16:creationId xmlns:a16="http://schemas.microsoft.com/office/drawing/2014/main" id="{1DA7AC23-5140-98EB-5E2B-8D5408055A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0582" y="6109275"/>
            <a:ext cx="1930778" cy="461809"/>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F66A3557-89FA-4E79-8FDE-CCB252B6DC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23521" y="6109275"/>
            <a:ext cx="1518814" cy="582991"/>
          </a:xfrm>
          <a:prstGeom prst="rect">
            <a:avLst/>
          </a:prstGeom>
        </p:spPr>
      </p:pic>
      <p:sp>
        <p:nvSpPr>
          <p:cNvPr id="15" name="Title 1"/>
          <p:cNvSpPr txBox="1">
            <a:spLocks/>
          </p:cNvSpPr>
          <p:nvPr/>
        </p:nvSpPr>
        <p:spPr>
          <a:xfrm>
            <a:off x="448822" y="174490"/>
            <a:ext cx="11247236" cy="92756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002060"/>
                </a:solidFill>
                <a:latin typeface="+mn-lt"/>
                <a:ea typeface="Times New Roman" panose="02020603050405020304" pitchFamily="18" charset="0"/>
              </a:rPr>
              <a:t>CARE-MND – A platform supporting integrated care &amp; reverse translation</a:t>
            </a:r>
            <a:br>
              <a:rPr lang="en-GB" sz="2800" b="1" dirty="0">
                <a:solidFill>
                  <a:srgbClr val="002060"/>
                </a:solidFill>
                <a:latin typeface="+mn-lt"/>
                <a:ea typeface="Times New Roman" panose="02020603050405020304" pitchFamily="18" charset="0"/>
              </a:rPr>
            </a:br>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From national register to integrated comprehensive digital care and research platform</a:t>
            </a:r>
            <a:endParaRPr lang="en-GB" sz="3200" dirty="0">
              <a:solidFill>
                <a:srgbClr val="002060"/>
              </a:solidFill>
              <a:latin typeface="+mn-lt"/>
            </a:endParaRPr>
          </a:p>
        </p:txBody>
      </p:sp>
      <p:pic>
        <p:nvPicPr>
          <p:cNvPr id="16" name="Picture 2" descr="\\cmvm.datastore.ed.ac.uk\cmvm\cmvm\users\v1spal\Win7\Desktop\CARE-MND-logo_mockup.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49806" y="5855855"/>
            <a:ext cx="1600984" cy="83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629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822" y="13162"/>
            <a:ext cx="11247236" cy="927561"/>
          </a:xfrm>
        </p:spPr>
        <p:txBody>
          <a:bodyPr>
            <a:noAutofit/>
          </a:bodyPr>
          <a:lstStyle/>
          <a:p>
            <a:pPr algn="ctr"/>
            <a:r>
              <a:rPr lang="en-GB" sz="2800" b="1" dirty="0">
                <a:solidFill>
                  <a:srgbClr val="002060"/>
                </a:solidFill>
                <a:latin typeface="+mn-lt"/>
                <a:ea typeface="Times New Roman" panose="02020603050405020304" pitchFamily="18" charset="0"/>
              </a:rPr>
              <a:t>CARE-MND – A platform supporting integrated care &amp; reverse translation</a:t>
            </a:r>
            <a:endParaRPr lang="en-GB" sz="3200" dirty="0">
              <a:solidFill>
                <a:srgbClr val="002060"/>
              </a:solidFill>
              <a:latin typeface="+mn-lt"/>
            </a:endParaRPr>
          </a:p>
        </p:txBody>
      </p:sp>
      <p:sp>
        <p:nvSpPr>
          <p:cNvPr id="3" name="Content Placeholder 2"/>
          <p:cNvSpPr>
            <a:spLocks noGrp="1"/>
          </p:cNvSpPr>
          <p:nvPr>
            <p:ph sz="half" idx="1"/>
          </p:nvPr>
        </p:nvSpPr>
        <p:spPr>
          <a:xfrm>
            <a:off x="117805" y="1053407"/>
            <a:ext cx="7595242" cy="4599349"/>
          </a:xfrm>
        </p:spPr>
        <p:txBody>
          <a:bodyPr>
            <a:normAutofit/>
          </a:bodyPr>
          <a:lstStyle/>
          <a:p>
            <a:pPr>
              <a:lnSpc>
                <a:spcPct val="100000"/>
              </a:lnSpc>
              <a:spcBef>
                <a:spcPts val="600"/>
              </a:spcBef>
              <a:spcAft>
                <a:spcPts val="600"/>
              </a:spcAft>
            </a:pPr>
            <a:r>
              <a:rPr lang="en-GB" sz="1800" b="1" dirty="0">
                <a:ea typeface="Times New Roman" panose="02020603050405020304" pitchFamily="18" charset="0"/>
              </a:rPr>
              <a:t>Clinical:</a:t>
            </a:r>
            <a:r>
              <a:rPr lang="en-GB" sz="1800" dirty="0">
                <a:ea typeface="Times New Roman" panose="02020603050405020304" pitchFamily="18" charset="0"/>
              </a:rPr>
              <a:t> Impact of supportive interventions, multi-morbidity, COVID-19 </a:t>
            </a:r>
          </a:p>
          <a:p>
            <a:pPr>
              <a:lnSpc>
                <a:spcPct val="100000"/>
              </a:lnSpc>
              <a:spcBef>
                <a:spcPts val="600"/>
              </a:spcBef>
              <a:spcAft>
                <a:spcPts val="600"/>
              </a:spcAft>
            </a:pPr>
            <a:r>
              <a:rPr lang="en-GB" sz="1800" b="1" dirty="0">
                <a:ea typeface="Times New Roman" panose="02020603050405020304" pitchFamily="18" charset="0"/>
              </a:rPr>
              <a:t>Epidemiology:</a:t>
            </a:r>
            <a:r>
              <a:rPr lang="en-GB" sz="1800" dirty="0">
                <a:ea typeface="Times New Roman" panose="02020603050405020304" pitchFamily="18" charset="0"/>
              </a:rPr>
              <a:t> Incidence/prevalence, genetic epidemiology, genetic risk loci</a:t>
            </a:r>
          </a:p>
          <a:p>
            <a:pPr>
              <a:lnSpc>
                <a:spcPct val="100000"/>
              </a:lnSpc>
              <a:spcBef>
                <a:spcPts val="600"/>
              </a:spcBef>
              <a:spcAft>
                <a:spcPts val="600"/>
              </a:spcAft>
            </a:pPr>
            <a:r>
              <a:rPr lang="en-GB" sz="1800" b="1" dirty="0">
                <a:ea typeface="Times New Roman" panose="02020603050405020304" pitchFamily="18" charset="0"/>
              </a:rPr>
              <a:t>Clinicopathological correlations: </a:t>
            </a:r>
            <a:r>
              <a:rPr lang="en-GB" sz="1800" dirty="0">
                <a:ea typeface="Times New Roman" panose="02020603050405020304" pitchFamily="18" charset="0"/>
              </a:rPr>
              <a:t>cognition, polar extremes</a:t>
            </a:r>
          </a:p>
          <a:p>
            <a:pPr>
              <a:lnSpc>
                <a:spcPct val="100000"/>
              </a:lnSpc>
              <a:spcBef>
                <a:spcPts val="600"/>
              </a:spcBef>
              <a:spcAft>
                <a:spcPts val="600"/>
              </a:spcAft>
            </a:pPr>
            <a:r>
              <a:rPr lang="en-GB" sz="1800" b="1" dirty="0">
                <a:ea typeface="Times New Roman" panose="02020603050405020304" pitchFamily="18" charset="0"/>
              </a:rPr>
              <a:t>Biomarker discovery</a:t>
            </a:r>
          </a:p>
          <a:p>
            <a:pPr>
              <a:lnSpc>
                <a:spcPct val="100000"/>
              </a:lnSpc>
              <a:spcBef>
                <a:spcPts val="600"/>
              </a:spcBef>
              <a:spcAft>
                <a:spcPts val="600"/>
              </a:spcAft>
            </a:pPr>
            <a:r>
              <a:rPr lang="en-GB" sz="1800" b="1" dirty="0">
                <a:ea typeface="Times New Roman" panose="02020603050405020304" pitchFamily="18" charset="0"/>
              </a:rPr>
              <a:t>iPSC studies: </a:t>
            </a:r>
            <a:r>
              <a:rPr lang="en-GB" sz="1800" dirty="0">
                <a:ea typeface="Times New Roman" panose="02020603050405020304" pitchFamily="18" charset="0"/>
              </a:rPr>
              <a:t> determinants of clinical phenotype, drug screening</a:t>
            </a:r>
          </a:p>
          <a:p>
            <a:pPr>
              <a:lnSpc>
                <a:spcPct val="100000"/>
              </a:lnSpc>
              <a:spcBef>
                <a:spcPts val="600"/>
              </a:spcBef>
              <a:spcAft>
                <a:spcPts val="600"/>
              </a:spcAft>
            </a:pPr>
            <a:r>
              <a:rPr lang="en-GB" sz="1800" b="1" dirty="0">
                <a:ea typeface="Times New Roman" panose="02020603050405020304" pitchFamily="18" charset="0"/>
              </a:rPr>
              <a:t>Digital biomarker discovery: </a:t>
            </a:r>
            <a:r>
              <a:rPr lang="en-GB" sz="1800" dirty="0">
                <a:ea typeface="Times New Roman" panose="02020603050405020304" pitchFamily="18" charset="0"/>
              </a:rPr>
              <a:t>acoustic voice data, wearables </a:t>
            </a:r>
          </a:p>
        </p:txBody>
      </p:sp>
      <p:pic>
        <p:nvPicPr>
          <p:cNvPr id="5" name="Picture 4" descr="Text&#10;&#10;Description automatically generated">
            <a:extLst>
              <a:ext uri="{FF2B5EF4-FFF2-40B4-BE49-F238E27FC236}">
                <a16:creationId xmlns:a16="http://schemas.microsoft.com/office/drawing/2014/main" id="{1DA7AC23-5140-98EB-5E2B-8D5408055A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582" y="6109275"/>
            <a:ext cx="1930778" cy="461809"/>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F66A3557-89FA-4E79-8FDE-CCB252B6D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3521" y="6109275"/>
            <a:ext cx="1518814" cy="582991"/>
          </a:xfrm>
          <a:prstGeom prst="rect">
            <a:avLst/>
          </a:prstGeom>
        </p:spPr>
      </p:pic>
      <p:pic>
        <p:nvPicPr>
          <p:cNvPr id="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17279" r="3373" b="1"/>
          <a:stretch/>
        </p:blipFill>
        <p:spPr bwMode="auto">
          <a:xfrm>
            <a:off x="7669191" y="978068"/>
            <a:ext cx="4277041" cy="1708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cmvm.datastore.ed.ac.uk\cmvm\cmvm\users\v1spal\Win7\Desktop\CARE-MND-logo_mocku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9806" y="5855855"/>
            <a:ext cx="1600984" cy="8364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nnex A: Review of NHSScotland's Property Assets - NHS Scotland assets and  facilities 2016: annual report - gov.scot">
            <a:extLst>
              <a:ext uri="{FF2B5EF4-FFF2-40B4-BE49-F238E27FC236}">
                <a16:creationId xmlns:a16="http://schemas.microsoft.com/office/drawing/2014/main" id="{F1647763-9064-CFDE-48CA-12FD055E3E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8007"/>
          <a:stretch/>
        </p:blipFill>
        <p:spPr bwMode="auto">
          <a:xfrm>
            <a:off x="7632312" y="2871270"/>
            <a:ext cx="4293471" cy="2824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628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p:cNvSpPr>
          <p:nvPr/>
        </p:nvSpPr>
        <p:spPr>
          <a:xfrm>
            <a:off x="97304" y="-6082"/>
            <a:ext cx="11993500" cy="15108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6CAEDF"/>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libri" panose="020F0502020204030204"/>
                <a:ea typeface="+mj-ea"/>
                <a:cs typeface="+mj-cs"/>
              </a:rPr>
              <a:t>MND</a:t>
            </a:r>
            <a:r>
              <a:rPr kumimoji="0" lang="en-GB" sz="2400" b="1" i="0" u="none" strike="noStrike" kern="1200" cap="none" spc="0" normalizeH="0" noProof="0" dirty="0">
                <a:ln>
                  <a:noFill/>
                </a:ln>
                <a:solidFill>
                  <a:srgbClr val="002060"/>
                </a:solidFill>
                <a:effectLst/>
                <a:uLnTx/>
                <a:uFillTx/>
                <a:latin typeface="Calibri" panose="020F0502020204030204"/>
                <a:ea typeface="+mj-ea"/>
                <a:cs typeface="+mj-cs"/>
              </a:rPr>
              <a:t> </a:t>
            </a:r>
            <a:r>
              <a:rPr kumimoji="0" lang="en-GB" sz="2400" b="1" i="0" u="none" strike="noStrike" kern="1200" cap="none" spc="0" normalizeH="0" baseline="0" noProof="0" dirty="0">
                <a:ln>
                  <a:noFill/>
                </a:ln>
                <a:solidFill>
                  <a:srgbClr val="002060"/>
                </a:solidFill>
                <a:effectLst/>
                <a:uLnTx/>
                <a:uFillTx/>
                <a:latin typeface="Calibri" panose="020F0502020204030204"/>
                <a:ea typeface="+mj-ea"/>
                <a:cs typeface="+mj-cs"/>
              </a:rPr>
              <a:t>SMART (Systematic Multi Arm Adaptive Randomised Trial)  </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GB" sz="2400" dirty="0">
                <a:solidFill>
                  <a:srgbClr val="002060"/>
                </a:solidFill>
                <a:latin typeface="Calibri" panose="020F0502020204030204"/>
              </a:rPr>
              <a:t>A UK Platform for Definitive MND TRIALS</a:t>
            </a: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alibri" panose="020F0502020204030204"/>
              <a:ea typeface="+mj-ea"/>
              <a:cs typeface="+mj-cs"/>
            </a:endParaRPr>
          </a:p>
        </p:txBody>
      </p:sp>
      <p:sp>
        <p:nvSpPr>
          <p:cNvPr id="9" name="Title 5"/>
          <p:cNvSpPr txBox="1">
            <a:spLocks/>
          </p:cNvSpPr>
          <p:nvPr/>
        </p:nvSpPr>
        <p:spPr>
          <a:xfrm>
            <a:off x="97304" y="584360"/>
            <a:ext cx="11993500" cy="15108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6CAEDF"/>
                </a:solidFill>
                <a:latin typeface="Century Gothic" panose="020B0502020202020204" pitchFamily="34" charset="0"/>
                <a:ea typeface="+mj-ea"/>
                <a:cs typeface="+mj-cs"/>
              </a:defRPr>
            </a:lvl1pPr>
          </a:lstStyle>
          <a:p>
            <a:pPr algn="ctr">
              <a:lnSpc>
                <a:spcPct val="100000"/>
              </a:lnSpc>
              <a:spcBef>
                <a:spcPts val="0"/>
              </a:spcBef>
              <a:defRPr/>
            </a:pPr>
            <a:r>
              <a:rPr lang="en-GB" sz="2100" b="0" dirty="0">
                <a:solidFill>
                  <a:schemeClr val="tx1"/>
                </a:solidFill>
                <a:latin typeface="Calibri" panose="020F0502020204030204"/>
              </a:rPr>
              <a:t>A UK wide inter-disciplinary partnership of experts in MND disease biology, stem cells, </a:t>
            </a:r>
          </a:p>
          <a:p>
            <a:pPr lvl="0" algn="ctr">
              <a:lnSpc>
                <a:spcPct val="100000"/>
              </a:lnSpc>
              <a:spcBef>
                <a:spcPts val="0"/>
              </a:spcBef>
              <a:defRPr/>
            </a:pPr>
            <a:r>
              <a:rPr lang="en-GB" sz="2100" b="0" dirty="0">
                <a:solidFill>
                  <a:schemeClr val="tx1"/>
                </a:solidFill>
                <a:latin typeface="Calibri" panose="020F0502020204030204"/>
              </a:rPr>
              <a:t>drug discovery, innovative trial methodology, &amp; people living with MND</a:t>
            </a:r>
            <a:endParaRPr lang="en-GB" sz="2100" b="0" dirty="0">
              <a:solidFill>
                <a:schemeClr val="tx1"/>
              </a:solidFill>
              <a:latin typeface="Calibri" panose="020F0502020204030204"/>
              <a:cs typeface="Calibri"/>
            </a:endParaRPr>
          </a:p>
        </p:txBody>
      </p:sp>
      <p:pic>
        <p:nvPicPr>
          <p:cNvPr id="13" name="Picture 12">
            <a:extLst>
              <a:ext uri="{FF2B5EF4-FFF2-40B4-BE49-F238E27FC236}">
                <a16:creationId xmlns:a16="http://schemas.microsoft.com/office/drawing/2014/main" id="{8594675E-4F5F-024A-4155-3B81468506BA}"/>
              </a:ext>
            </a:extLst>
          </p:cNvPr>
          <p:cNvPicPr>
            <a:picLocks noChangeAspect="1"/>
          </p:cNvPicPr>
          <p:nvPr/>
        </p:nvPicPr>
        <p:blipFill rotWithShape="1">
          <a:blip r:embed="rId3"/>
          <a:srcRect l="3432" t="2405" r="6636" b="3364"/>
          <a:stretch/>
        </p:blipFill>
        <p:spPr>
          <a:xfrm>
            <a:off x="113197" y="3736836"/>
            <a:ext cx="2556000" cy="2024317"/>
          </a:xfrm>
          <a:prstGeom prst="rect">
            <a:avLst/>
          </a:prstGeom>
        </p:spPr>
      </p:pic>
      <p:pic>
        <p:nvPicPr>
          <p:cNvPr id="2" name="Picture 1"/>
          <p:cNvPicPr>
            <a:picLocks noChangeAspect="1"/>
          </p:cNvPicPr>
          <p:nvPr/>
        </p:nvPicPr>
        <p:blipFill>
          <a:blip r:embed="rId4"/>
          <a:stretch>
            <a:fillRect/>
          </a:stretch>
        </p:blipFill>
        <p:spPr>
          <a:xfrm>
            <a:off x="3039756" y="3864028"/>
            <a:ext cx="6192000" cy="1891301"/>
          </a:xfrm>
          <a:prstGeom prst="rect">
            <a:avLst/>
          </a:prstGeom>
        </p:spPr>
      </p:pic>
      <p:pic>
        <p:nvPicPr>
          <p:cNvPr id="3" name="Picture 2">
            <a:extLst>
              <a:ext uri="{FF2B5EF4-FFF2-40B4-BE49-F238E27FC236}">
                <a16:creationId xmlns:a16="http://schemas.microsoft.com/office/drawing/2014/main" id="{F5F29E75-B31F-9343-EF0B-40FEE20EEB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92" r="11018"/>
          <a:stretch/>
        </p:blipFill>
        <p:spPr>
          <a:xfrm>
            <a:off x="9602315" y="3551583"/>
            <a:ext cx="1903892" cy="2302375"/>
          </a:xfrm>
          <a:prstGeom prst="rect">
            <a:avLst/>
          </a:prstGeom>
        </p:spPr>
      </p:pic>
      <p:pic>
        <p:nvPicPr>
          <p:cNvPr id="7" name="Picture 6" descr="A collage of two people&#10;&#10;Description automatically generated with medium confidence">
            <a:extLst>
              <a:ext uri="{FF2B5EF4-FFF2-40B4-BE49-F238E27FC236}">
                <a16:creationId xmlns:a16="http://schemas.microsoft.com/office/drawing/2014/main" id="{205CB9F3-215C-C0BB-2FD4-276B4ABF94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3542" y="1839344"/>
            <a:ext cx="2110933" cy="1712746"/>
          </a:xfrm>
          <a:prstGeom prst="rect">
            <a:avLst/>
          </a:prstGeom>
        </p:spPr>
      </p:pic>
      <p:pic>
        <p:nvPicPr>
          <p:cNvPr id="4" name="Picture 3">
            <a:extLst>
              <a:ext uri="{FF2B5EF4-FFF2-40B4-BE49-F238E27FC236}">
                <a16:creationId xmlns:a16="http://schemas.microsoft.com/office/drawing/2014/main" id="{BB8BAABE-828E-D0BC-764E-B86043150461}"/>
              </a:ext>
            </a:extLst>
          </p:cNvPr>
          <p:cNvPicPr>
            <a:picLocks noChangeAspect="1"/>
          </p:cNvPicPr>
          <p:nvPr/>
        </p:nvPicPr>
        <p:blipFill>
          <a:blip r:embed="rId7"/>
          <a:stretch>
            <a:fillRect/>
          </a:stretch>
        </p:blipFill>
        <p:spPr>
          <a:xfrm>
            <a:off x="101196" y="5916377"/>
            <a:ext cx="12069120" cy="901867"/>
          </a:xfrm>
          <a:prstGeom prst="rect">
            <a:avLst/>
          </a:prstGeom>
        </p:spPr>
      </p:pic>
      <p:pic>
        <p:nvPicPr>
          <p:cNvPr id="8" name="Picture 2" descr="A group photo of 9 members of the MND-SMART core team, taken outside, with Edinburgh Castle in the background">
            <a:extLst>
              <a:ext uri="{FF2B5EF4-FFF2-40B4-BE49-F238E27FC236}">
                <a16:creationId xmlns:a16="http://schemas.microsoft.com/office/drawing/2014/main" id="{43ED3FEC-A44C-A61B-4AFF-A05F9A3B426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022" r="9130"/>
          <a:stretch/>
        </p:blipFill>
        <p:spPr bwMode="auto">
          <a:xfrm>
            <a:off x="2197832" y="1846238"/>
            <a:ext cx="4197871" cy="1705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5985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12971</TotalTime>
  <Words>2513</Words>
  <Application>Microsoft Office PowerPoint</Application>
  <PresentationFormat>Widescreen</PresentationFormat>
  <Paragraphs>367</Paragraphs>
  <Slides>39</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ＭＳ Ｐゴシック</vt:lpstr>
      <vt:lpstr>Arial</vt:lpstr>
      <vt:lpstr>Avenir   </vt:lpstr>
      <vt:lpstr>Calibri</vt:lpstr>
      <vt:lpstr>Calibri Light</vt:lpstr>
      <vt:lpstr>Times New Roman</vt:lpstr>
      <vt:lpstr>Office Theme</vt:lpstr>
      <vt:lpstr>PowerPoint Presentation</vt:lpstr>
      <vt:lpstr>PowerPoint Presentation</vt:lpstr>
      <vt:lpstr>PowerPoint Presentation</vt:lpstr>
      <vt:lpstr>PowerPoint Presentation</vt:lpstr>
      <vt:lpstr>CARE-MND – A platform supporting integrated care &amp; reverse translation From national register to integrated comprehensive digital care and research platform</vt:lpstr>
      <vt:lpstr>PowerPoint Presentation</vt:lpstr>
      <vt:lpstr>PowerPoint Presentation</vt:lpstr>
      <vt:lpstr>CARE-MND – A platform supporting integrated care &amp; reverse translation</vt:lpstr>
      <vt:lpstr>PowerPoint Presentation</vt:lpstr>
      <vt:lpstr>PowerPoint Presentation</vt:lpstr>
      <vt:lpstr>PowerPoint Presentation</vt:lpstr>
      <vt:lpstr>PowerPoint Presentation</vt:lpstr>
      <vt:lpstr>PowerPoint Presentation</vt:lpstr>
      <vt:lpstr>Definitive result for memantine and trazodone comparisons submitted to The Lancet Neurology</vt:lpstr>
      <vt:lpstr>PowerPoint Presentation</vt:lpstr>
      <vt:lpstr>PowerPoint Presentation</vt:lpstr>
      <vt:lpstr>PowerPoint Presentation</vt:lpstr>
      <vt:lpstr>PowerPoint Presentation</vt:lpstr>
      <vt:lpstr>PowerPoint Presentation</vt:lpstr>
      <vt:lpstr>Increasing accessibility to remote areas   Orkney and Shetland Isles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Fostering national/international collaborations Platforms supporting integrated care &amp; reverse translation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Edinburgh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Suvankar Pal</dc:creator>
  <cp:lastModifiedBy>Helen Davidson</cp:lastModifiedBy>
  <cp:revision>52</cp:revision>
  <dcterms:created xsi:type="dcterms:W3CDTF">2023-06-03T07:04:47Z</dcterms:created>
  <dcterms:modified xsi:type="dcterms:W3CDTF">2024-06-10T08:56:30Z</dcterms:modified>
</cp:coreProperties>
</file>